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avi" ContentType="video/x-msvide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2"/>
  </p:notesMasterIdLst>
  <p:sldIdLst>
    <p:sldId id="308" r:id="rId2"/>
    <p:sldId id="352" r:id="rId3"/>
    <p:sldId id="385" r:id="rId4"/>
    <p:sldId id="386" r:id="rId5"/>
    <p:sldId id="387" r:id="rId6"/>
    <p:sldId id="388" r:id="rId7"/>
    <p:sldId id="389" r:id="rId8"/>
    <p:sldId id="390" r:id="rId9"/>
    <p:sldId id="391" r:id="rId10"/>
    <p:sldId id="392" r:id="rId11"/>
    <p:sldId id="393" r:id="rId12"/>
    <p:sldId id="394" r:id="rId13"/>
    <p:sldId id="395" r:id="rId14"/>
    <p:sldId id="396" r:id="rId15"/>
    <p:sldId id="397" r:id="rId16"/>
    <p:sldId id="398" r:id="rId17"/>
    <p:sldId id="399" r:id="rId18"/>
    <p:sldId id="400" r:id="rId19"/>
    <p:sldId id="401" r:id="rId20"/>
    <p:sldId id="402" r:id="rId21"/>
    <p:sldId id="403" r:id="rId22"/>
    <p:sldId id="404" r:id="rId23"/>
    <p:sldId id="405" r:id="rId24"/>
    <p:sldId id="406" r:id="rId25"/>
    <p:sldId id="407" r:id="rId26"/>
    <p:sldId id="408" r:id="rId27"/>
    <p:sldId id="409" r:id="rId28"/>
    <p:sldId id="410" r:id="rId29"/>
    <p:sldId id="411" r:id="rId30"/>
    <p:sldId id="412" r:id="rId31"/>
    <p:sldId id="413" r:id="rId32"/>
    <p:sldId id="414" r:id="rId33"/>
    <p:sldId id="415" r:id="rId34"/>
    <p:sldId id="416" r:id="rId35"/>
    <p:sldId id="417" r:id="rId36"/>
    <p:sldId id="418" r:id="rId37"/>
    <p:sldId id="419" r:id="rId38"/>
    <p:sldId id="420" r:id="rId39"/>
    <p:sldId id="421" r:id="rId40"/>
    <p:sldId id="422" r:id="rId41"/>
    <p:sldId id="423" r:id="rId42"/>
    <p:sldId id="424" r:id="rId43"/>
    <p:sldId id="425" r:id="rId44"/>
    <p:sldId id="426" r:id="rId45"/>
    <p:sldId id="427" r:id="rId46"/>
    <p:sldId id="428" r:id="rId47"/>
    <p:sldId id="429" r:id="rId48"/>
    <p:sldId id="430" r:id="rId49"/>
    <p:sldId id="431" r:id="rId50"/>
    <p:sldId id="432" r:id="rId51"/>
    <p:sldId id="433" r:id="rId52"/>
    <p:sldId id="434" r:id="rId53"/>
    <p:sldId id="435" r:id="rId54"/>
    <p:sldId id="436" r:id="rId55"/>
    <p:sldId id="437" r:id="rId56"/>
    <p:sldId id="438" r:id="rId57"/>
    <p:sldId id="439" r:id="rId58"/>
    <p:sldId id="440" r:id="rId59"/>
    <p:sldId id="441" r:id="rId60"/>
    <p:sldId id="442" r:id="rId61"/>
  </p:sldIdLst>
  <p:sldSz cx="12192000" cy="6858000"/>
  <p:notesSz cx="6858000" cy="9144000"/>
  <p:embeddedFontLst>
    <p:embeddedFont>
      <p:font typeface="Calibri" panose="020F0502020204030204" pitchFamily="34" charset="0"/>
      <p:regular r:id="rId63"/>
      <p:bold r:id="rId64"/>
      <p:italic r:id="rId65"/>
      <p:boldItalic r:id="rId66"/>
    </p:embeddedFont>
    <p:embeddedFont>
      <p:font typeface="Roboto Condensed" panose="02000000000000000000" pitchFamily="2" charset="0"/>
      <p:regular r:id="rId67"/>
      <p:bold r:id="rId68"/>
      <p:italic r:id="rId69"/>
      <p:boldItalic r:id="rId70"/>
    </p:embeddedFont>
    <p:embeddedFont>
      <p:font typeface="Wingdings 3" panose="05040102010807070707" pitchFamily="18" charset="2"/>
      <p:regular r:id="rId71"/>
    </p:embeddedFont>
    <p:embeddedFont>
      <p:font typeface="Wingdings 2" panose="05020102010507070707" pitchFamily="18" charset="2"/>
      <p:regular r:id="rId72"/>
    </p:embeddedFont>
    <p:embeddedFont>
      <p:font typeface="Mongolian Baiti" panose="03000500000000000000" pitchFamily="66" charset="0"/>
      <p:regular r:id="rId73"/>
    </p:embeddedFont>
    <p:embeddedFont>
      <p:font typeface="Open Sans Semibold" pitchFamily="2" charset="0"/>
      <p:bold r:id="rId74"/>
      <p:boldItalic r:id="rId75"/>
    </p:embeddedFont>
    <p:embeddedFont>
      <p:font typeface="Roboto Condensed Light" panose="02000000000000000000" pitchFamily="2" charset="0"/>
      <p:regular r:id="rId76"/>
      <p:italic r:id="rId77"/>
    </p:embeddedFont>
    <p:embeddedFont>
      <p:font typeface="Consolas" panose="020B0609020204030204" pitchFamily="49" charset="0"/>
      <p:regular r:id="rId78"/>
      <p:bold r:id="rId79"/>
      <p:italic r:id="rId80"/>
      <p:boldItalic r:id="rId81"/>
    </p:embeddedFont>
    <p:embeddedFont>
      <p:font typeface="Segoe UI Black" panose="020B0A02040204020203" pitchFamily="34" charset="0"/>
      <p:bold r:id="rId82"/>
      <p:boldItalic r:id="rId83"/>
    </p:embeddedFont>
    <p:embeddedFont>
      <p:font typeface="Cambria" panose="02040503050406030204" pitchFamily="18" charset="0"/>
      <p:regular r:id="rId84"/>
      <p:bold r:id="rId85"/>
      <p:italic r:id="rId86"/>
      <p:boldItalic r:id="rId8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g0w7ywc/pLYz9Jm6wM8Kew==" hashData="ZYS155JACE0RWQznLbgwJJbabqtgoU2T73F/aBD2TSNTbTH6LxAEeHx9hVaZuFA1nwtFtGvUSTaTOPbKalca6w=="/>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524F"/>
    <a:srgbClr val="301B92"/>
    <a:srgbClr val="673BB7"/>
    <a:srgbClr val="607D8B"/>
    <a:srgbClr val="B71B1C"/>
    <a:srgbClr val="F54337"/>
    <a:srgbClr val="D81A60"/>
    <a:srgbClr val="890E4F"/>
    <a:srgbClr val="EA1E63"/>
    <a:srgbClr val="C628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72" autoAdjust="0"/>
    <p:restoredTop sz="94660"/>
  </p:normalViewPr>
  <p:slideViewPr>
    <p:cSldViewPr snapToGrid="0">
      <p:cViewPr varScale="1">
        <p:scale>
          <a:sx n="70" d="100"/>
          <a:sy n="70" d="100"/>
        </p:scale>
        <p:origin x="822" y="6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822"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84" Type="http://schemas.openxmlformats.org/officeDocument/2006/relationships/font" Target="fonts/font22.fntdata"/><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2.fntdata"/><Relationship Id="rId79" Type="http://schemas.openxmlformats.org/officeDocument/2006/relationships/font" Target="fonts/font17.fntdata"/><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80" Type="http://schemas.openxmlformats.org/officeDocument/2006/relationships/font" Target="fonts/font18.fntdata"/><Relationship Id="rId85" Type="http://schemas.openxmlformats.org/officeDocument/2006/relationships/font" Target="fonts/font2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font" Target="fonts/font21.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schemas.openxmlformats.org/officeDocument/2006/relationships/font" Target="fonts/font19.fntdata"/><Relationship Id="rId86" Type="http://schemas.openxmlformats.org/officeDocument/2006/relationships/font" Target="fonts/font2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4.fntdata"/><Relationship Id="rId87" Type="http://schemas.openxmlformats.org/officeDocument/2006/relationships/font" Target="fonts/font25.fntdata"/><Relationship Id="rId61" Type="http://schemas.openxmlformats.org/officeDocument/2006/relationships/slide" Target="slides/slide60.xml"/><Relationship Id="rId82" Type="http://schemas.openxmlformats.org/officeDocument/2006/relationships/font" Target="fonts/font20.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pPr/>
              <a:t>1/23/2023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pPr/>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13.jpeg"/><Relationship Id="rId4" Type="http://schemas.openxmlformats.org/officeDocument/2006/relationships/image" Target="../media/image3.png"/><Relationship Id="rId9" Type="http://schemas.microsoft.com/office/2007/relationships/hdphoto" Target="../media/hdphoto1.wdp"/></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1.png"/><Relationship Id="rId4" Type="http://schemas.microsoft.com/office/2007/relationships/hdphoto" Target="../media/hdphoto2.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xmlns="" id="{E0042908-6588-4C7A-9615-8D5899E8A9FA}"/>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xmlns="" id="{3C805A05-DDF6-4BA6-8EDB-D97128A43BFF}"/>
              </a:ext>
            </a:extLst>
          </p:cNvPr>
          <p:cNvPicPr>
            <a:picLocks noChangeAspect="1" noChangeArrowheads="1"/>
          </p:cNvPicPr>
          <p:nvPr userDrawn="1"/>
        </p:nvPicPr>
        <p:blipFill>
          <a:blip r:embed="rId11"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xmlns=""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57059326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xmlns=""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03312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xmlns="" id="{4A8E0F54-DC01-449D-B951-DC7CBAFD9546}"/>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xmlns=""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08880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xmlns="" id="{5F55812D-505A-4B1A-9EB5-16DCD08F2B82}"/>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xmlns=""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645704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AE6570A8-081D-45CE-A0DD-F78F5EDB0F9B}"/>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850339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00C9ED70-1CC8-4EF2-BE10-AAFE24AAC5D7}"/>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xmlns="" id="{E75253BA-841C-4898-BAAF-3A16D7F9433E}"/>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615859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80BF4AFD-B365-46D4-AAC5-485DFA5A7D42}"/>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31625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AEB45C91-0DA6-4973-9AEA-FF1388508ACC}"/>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518816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7E386D9D-B92A-4F40-9089-A1FD00CD387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8065262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BE300026-40E8-4FB1-998A-9CEB5F7A1B8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40122809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C3A13D11-EC6C-4E81-AD83-7AC73D273FD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532807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xmlns=""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xmlns=""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V.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xmlns="" id="{BF2BE79E-EA17-4AB9-8CB5-714A52A6B2F5}"/>
              </a:ext>
            </a:extLst>
          </p:cNvPr>
          <p:cNvSpPr txBox="1">
            <a:spLocks/>
          </p:cNvSpPr>
          <p:nvPr userDrawn="1"/>
        </p:nvSpPr>
        <p:spPr>
          <a:xfrm>
            <a:off x="3556000" y="6604000"/>
            <a:ext cx="50800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smtClean="0">
                <a:solidFill>
                  <a:schemeClr val="tx1"/>
                </a:solidFill>
                <a:latin typeface="+mn-lt"/>
                <a:ea typeface="+mn-ea"/>
              </a:rPr>
              <a:t>2101CS203</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(OOP)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01 </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Introduction to JAVA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3" name="Slide Number Placeholder 3">
            <a:extLst>
              <a:ext uri="{FF2B5EF4-FFF2-40B4-BE49-F238E27FC236}">
                <a16:creationId xmlns:a16="http://schemas.microsoft.com/office/drawing/2014/main" xmlns=""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xmlns=""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xmlns=""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xmlns=""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xmlns=""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xmlns="" id="{619E228D-B2BD-4EFA-9FE9-86D81DDC600E}"/>
              </a:ext>
            </a:extLst>
          </p:cNvPr>
          <p:cNvGrpSpPr/>
          <p:nvPr userDrawn="1"/>
        </p:nvGrpSpPr>
        <p:grpSpPr>
          <a:xfrm>
            <a:off x="10721798" y="861192"/>
            <a:ext cx="1339023" cy="407045"/>
            <a:chOff x="10721798" y="852808"/>
            <a:chExt cx="1339023" cy="407045"/>
          </a:xfrm>
        </p:grpSpPr>
        <p:pic>
          <p:nvPicPr>
            <p:cNvPr id="15" name="Picture 14">
              <a:extLst>
                <a:ext uri="{FF2B5EF4-FFF2-40B4-BE49-F238E27FC236}">
                  <a16:creationId xmlns:a16="http://schemas.microsoft.com/office/drawing/2014/main" xmlns="" id="{60ED7292-9BDD-4D31-8064-11177842F8C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xmlns=""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66633316"/>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xmlns="" id="{77B7B864-C091-4493-B14B-F5B61B586EED}"/>
              </a:ext>
            </a:extLst>
          </p:cNvPr>
          <p:cNvPicPr>
            <a:picLocks noChangeAspect="1"/>
          </p:cNvPicPr>
          <p:nvPr userDrawn="1"/>
        </p:nvPicPr>
        <p:blipFill>
          <a:blip r:embed="rId10"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xmlns="" id="{177B86E9-222D-4757-BE64-59540DB794E6}"/>
              </a:ext>
            </a:extLst>
          </p:cNvPr>
          <p:cNvPicPr>
            <a:picLocks noChangeAspect="1" noChangeArrowheads="1"/>
          </p:cNvPicPr>
          <p:nvPr userDrawn="1"/>
        </p:nvPicPr>
        <p:blipFill>
          <a:blip r:embed="rId11"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651319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A2F1AAAC-C051-4A31-837B-4A9977722A4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170502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xmlns=""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xmlns=""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V.</a:t>
            </a:r>
            <a:r>
              <a:rPr lang="en-US" baseline="0"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US" baseline="0"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xmlns="" id="{BF2BE79E-EA17-4AB9-8CB5-714A52A6B2F5}"/>
              </a:ext>
            </a:extLst>
          </p:cNvPr>
          <p:cNvSpPr txBox="1">
            <a:spLocks/>
          </p:cNvSpPr>
          <p:nvPr userDrawn="1"/>
        </p:nvSpPr>
        <p:spPr>
          <a:xfrm>
            <a:off x="3653367" y="6604000"/>
            <a:ext cx="48852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smtClean="0">
                <a:solidFill>
                  <a:schemeClr val="tx1"/>
                </a:solidFill>
                <a:latin typeface="+mn-lt"/>
                <a:ea typeface="+mn-ea"/>
              </a:rPr>
              <a:t>2101CS203</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(OOP)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Unit 01 – Introduction to JAVA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3" name="Slide Number Placeholder 3">
            <a:extLst>
              <a:ext uri="{FF2B5EF4-FFF2-40B4-BE49-F238E27FC236}">
                <a16:creationId xmlns:a16="http://schemas.microsoft.com/office/drawing/2014/main" xmlns=""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xmlns=""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xmlns=""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xmlns=""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xmlns=""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xmlns="" id="{619E228D-B2BD-4EFA-9FE9-86D81DDC600E}"/>
              </a:ext>
            </a:extLst>
          </p:cNvPr>
          <p:cNvGrpSpPr/>
          <p:nvPr userDrawn="1"/>
        </p:nvGrpSpPr>
        <p:grpSpPr>
          <a:xfrm>
            <a:off x="10684288" y="6047527"/>
            <a:ext cx="1339023" cy="407045"/>
            <a:chOff x="10721798" y="852808"/>
            <a:chExt cx="1339023" cy="407045"/>
          </a:xfrm>
        </p:grpSpPr>
        <p:pic>
          <p:nvPicPr>
            <p:cNvPr id="15" name="Picture 14">
              <a:extLst>
                <a:ext uri="{FF2B5EF4-FFF2-40B4-BE49-F238E27FC236}">
                  <a16:creationId xmlns:a16="http://schemas.microsoft.com/office/drawing/2014/main" xmlns="" id="{60ED7292-9BDD-4D31-8064-11177842F8C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xmlns=""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0276124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xmlns=""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xmlns=""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V.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xmlns="" id="{BF2BE79E-EA17-4AB9-8CB5-714A52A6B2F5}"/>
              </a:ext>
            </a:extLst>
          </p:cNvPr>
          <p:cNvSpPr txBox="1">
            <a:spLocks/>
          </p:cNvSpPr>
          <p:nvPr userDrawn="1"/>
        </p:nvSpPr>
        <p:spPr>
          <a:xfrm>
            <a:off x="3556000" y="6604000"/>
            <a:ext cx="50800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smtClean="0">
                <a:solidFill>
                  <a:schemeClr val="tx1"/>
                </a:solidFill>
                <a:latin typeface="+mn-lt"/>
                <a:ea typeface="+mn-ea"/>
              </a:rPr>
              <a:t>2101CS203</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(OOP)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Unit 01 – Introduction to JAVA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3" name="Slide Number Placeholder 3">
            <a:extLst>
              <a:ext uri="{FF2B5EF4-FFF2-40B4-BE49-F238E27FC236}">
                <a16:creationId xmlns:a16="http://schemas.microsoft.com/office/drawing/2014/main" xmlns=""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xmlns=""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xmlns=""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xmlns="" id="{DC6F4971-704E-42EF-A852-52D75741FB7C}"/>
              </a:ext>
            </a:extLst>
          </p:cNvPr>
          <p:cNvSpPr>
            <a:spLocks noGrp="1"/>
          </p:cNvSpPr>
          <p:nvPr>
            <p:ph idx="1"/>
          </p:nvPr>
        </p:nvSpPr>
        <p:spPr>
          <a:xfrm>
            <a:off x="107092" y="863445"/>
            <a:ext cx="11953729" cy="5586782"/>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xmlns=""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xmlns="" id="{619E228D-B2BD-4EFA-9FE9-86D81DDC600E}"/>
              </a:ext>
            </a:extLst>
          </p:cNvPr>
          <p:cNvGrpSpPr/>
          <p:nvPr userDrawn="1"/>
        </p:nvGrpSpPr>
        <p:grpSpPr>
          <a:xfrm>
            <a:off x="168688" y="6043182"/>
            <a:ext cx="1339023" cy="407045"/>
            <a:chOff x="10721798" y="852808"/>
            <a:chExt cx="1339023" cy="407045"/>
          </a:xfrm>
        </p:grpSpPr>
        <p:pic>
          <p:nvPicPr>
            <p:cNvPr id="15" name="Picture 14">
              <a:extLst>
                <a:ext uri="{FF2B5EF4-FFF2-40B4-BE49-F238E27FC236}">
                  <a16:creationId xmlns:a16="http://schemas.microsoft.com/office/drawing/2014/main" xmlns="" id="{60ED7292-9BDD-4D31-8064-11177842F8C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xmlns=""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686285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xmlns="" id="{1639DF2A-5426-428D-B32D-78E9191D8A0C}"/>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xmlns=""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xmlns=""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8" name="Freeform 17">
            <a:extLst>
              <a:ext uri="{FF2B5EF4-FFF2-40B4-BE49-F238E27FC236}">
                <a16:creationId xmlns:a16="http://schemas.microsoft.com/office/drawing/2014/main" xmlns="" id="{910DC0DC-3FC7-402D-8C9F-62D3ACC8DC86}"/>
              </a:ext>
            </a:extLst>
          </p:cNvPr>
          <p:cNvSpPr>
            <a:spLocks/>
          </p:cNvSpPr>
          <p:nvPr userDrawn="1"/>
        </p:nvSpPr>
        <p:spPr bwMode="auto">
          <a:xfrm>
            <a:off x="0" y="5905332"/>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E75253BA-841C-4898-BAAF-3A16D7F9433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25557" y="5664170"/>
            <a:ext cx="2976891" cy="904935"/>
          </a:xfrm>
          <a:prstGeom prst="rect">
            <a:avLst/>
          </a:prstGeom>
        </p:spPr>
      </p:pic>
    </p:spTree>
    <p:extLst>
      <p:ext uri="{BB962C8B-B14F-4D97-AF65-F5344CB8AC3E}">
        <p14:creationId xmlns:p14="http://schemas.microsoft.com/office/powerpoint/2010/main" val="200169294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xmlns=""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xmlns=""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baseline="0"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V. </a:t>
            </a:r>
            <a:r>
              <a:rPr lang="en-US" baseline="0"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xmlns="" id="{59055D82-7978-44A5-82D1-0A4E00B382BF}"/>
              </a:ext>
            </a:extLst>
          </p:cNvPr>
          <p:cNvSpPr txBox="1">
            <a:spLocks/>
          </p:cNvSpPr>
          <p:nvPr userDrawn="1"/>
        </p:nvSpPr>
        <p:spPr>
          <a:xfrm>
            <a:off x="3594100" y="6604000"/>
            <a:ext cx="5003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smtClean="0">
                <a:solidFill>
                  <a:schemeClr val="tx1"/>
                </a:solidFill>
                <a:latin typeface="+mn-lt"/>
                <a:ea typeface="+mn-ea"/>
              </a:rPr>
              <a:t>2101CS203</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(OOP)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Unit 01 – Introduction to JAVA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8" name="Slide Number Placeholder 3">
            <a:extLst>
              <a:ext uri="{FF2B5EF4-FFF2-40B4-BE49-F238E27FC236}">
                <a16:creationId xmlns:a16="http://schemas.microsoft.com/office/drawing/2014/main" xmlns=""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xmlns=""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xmlns="" id="{619E228D-B2BD-4EFA-9FE9-86D81DDC600E}"/>
              </a:ext>
            </a:extLst>
          </p:cNvPr>
          <p:cNvGrpSpPr/>
          <p:nvPr userDrawn="1"/>
        </p:nvGrpSpPr>
        <p:grpSpPr>
          <a:xfrm>
            <a:off x="10684288" y="193927"/>
            <a:ext cx="1339023" cy="407045"/>
            <a:chOff x="10721798" y="852808"/>
            <a:chExt cx="1339023" cy="407045"/>
          </a:xfrm>
        </p:grpSpPr>
        <p:pic>
          <p:nvPicPr>
            <p:cNvPr id="15" name="Picture 14">
              <a:extLst>
                <a:ext uri="{FF2B5EF4-FFF2-40B4-BE49-F238E27FC236}">
                  <a16:creationId xmlns:a16="http://schemas.microsoft.com/office/drawing/2014/main" xmlns=""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xmlns=""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71972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xmlns=""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xmlns=""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V.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xmlns="" id="{59055D82-7978-44A5-82D1-0A4E00B382BF}"/>
              </a:ext>
            </a:extLst>
          </p:cNvPr>
          <p:cNvSpPr txBox="1">
            <a:spLocks/>
          </p:cNvSpPr>
          <p:nvPr userDrawn="1"/>
        </p:nvSpPr>
        <p:spPr>
          <a:xfrm>
            <a:off x="3484034" y="6604000"/>
            <a:ext cx="5223933"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smtClean="0">
                <a:solidFill>
                  <a:schemeClr val="tx1"/>
                </a:solidFill>
                <a:latin typeface="+mn-lt"/>
                <a:ea typeface="+mn-ea"/>
              </a:rPr>
              <a:t>2101CS203</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(OOP)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Unit 01 – Introduction to JAVA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8" name="Slide Number Placeholder 3">
            <a:extLst>
              <a:ext uri="{FF2B5EF4-FFF2-40B4-BE49-F238E27FC236}">
                <a16:creationId xmlns:a16="http://schemas.microsoft.com/office/drawing/2014/main" xmlns=""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xmlns=""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xmlns="" id="{619E228D-B2BD-4EFA-9FE9-86D81DDC600E}"/>
              </a:ext>
            </a:extLst>
          </p:cNvPr>
          <p:cNvGrpSpPr/>
          <p:nvPr userDrawn="1"/>
        </p:nvGrpSpPr>
        <p:grpSpPr>
          <a:xfrm>
            <a:off x="10684288" y="5992307"/>
            <a:ext cx="1339023" cy="407045"/>
            <a:chOff x="10721798" y="852808"/>
            <a:chExt cx="1339023" cy="407045"/>
          </a:xfrm>
        </p:grpSpPr>
        <p:pic>
          <p:nvPicPr>
            <p:cNvPr id="15" name="Picture 14">
              <a:extLst>
                <a:ext uri="{FF2B5EF4-FFF2-40B4-BE49-F238E27FC236}">
                  <a16:creationId xmlns:a16="http://schemas.microsoft.com/office/drawing/2014/main" xmlns=""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xmlns=""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06247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xmlns=""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xmlns=""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V.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xmlns="" id="{59055D82-7978-44A5-82D1-0A4E00B382BF}"/>
              </a:ext>
            </a:extLst>
          </p:cNvPr>
          <p:cNvSpPr txBox="1">
            <a:spLocks/>
          </p:cNvSpPr>
          <p:nvPr userDrawn="1"/>
        </p:nvSpPr>
        <p:spPr>
          <a:xfrm>
            <a:off x="3475567" y="6604000"/>
            <a:ext cx="52408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smtClean="0">
                <a:solidFill>
                  <a:schemeClr val="tx1"/>
                </a:solidFill>
                <a:latin typeface="+mn-lt"/>
                <a:ea typeface="+mn-ea"/>
              </a:rPr>
              <a:t>2101CS203</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(OOP)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Unit 01 – Introduction to JAVA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8" name="Slide Number Placeholder 3">
            <a:extLst>
              <a:ext uri="{FF2B5EF4-FFF2-40B4-BE49-F238E27FC236}">
                <a16:creationId xmlns:a16="http://schemas.microsoft.com/office/drawing/2014/main" xmlns=""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xmlns=""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xmlns="" id="{619E228D-B2BD-4EFA-9FE9-86D81DDC600E}"/>
              </a:ext>
            </a:extLst>
          </p:cNvPr>
          <p:cNvGrpSpPr/>
          <p:nvPr userDrawn="1"/>
        </p:nvGrpSpPr>
        <p:grpSpPr>
          <a:xfrm>
            <a:off x="168688" y="6051030"/>
            <a:ext cx="1339023" cy="407045"/>
            <a:chOff x="10721798" y="852808"/>
            <a:chExt cx="1339023" cy="407045"/>
          </a:xfrm>
        </p:grpSpPr>
        <p:pic>
          <p:nvPicPr>
            <p:cNvPr id="15" name="Picture 14">
              <a:extLst>
                <a:ext uri="{FF2B5EF4-FFF2-40B4-BE49-F238E27FC236}">
                  <a16:creationId xmlns:a16="http://schemas.microsoft.com/office/drawing/2014/main" xmlns=""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xmlns=""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3314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311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pPr/>
              <a:t>1/23/2023</a:t>
            </a:fld>
            <a:endParaRPr lang="en-US"/>
          </a:p>
        </p:txBody>
      </p:sp>
      <p:sp>
        <p:nvSpPr>
          <p:cNvPr id="5" name="Footer Placeholder 4">
            <a:extLst>
              <a:ext uri="{FF2B5EF4-FFF2-40B4-BE49-F238E27FC236}">
                <a16:creationId xmlns:a16="http://schemas.microsoft.com/office/drawing/2014/main" xmlns=""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pPr/>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67" r:id="rId1"/>
    <p:sldLayoutId id="2147483670" r:id="rId2"/>
    <p:sldLayoutId id="2147483687" r:id="rId3"/>
    <p:sldLayoutId id="2147483688" r:id="rId4"/>
    <p:sldLayoutId id="2147483671" r:id="rId5"/>
    <p:sldLayoutId id="2147483672" r:id="rId6"/>
    <p:sldLayoutId id="2147483689" r:id="rId7"/>
    <p:sldLayoutId id="2147483690" r:id="rId8"/>
    <p:sldLayoutId id="2147483673" r:id="rId9"/>
    <p:sldLayoutId id="2147483691" r:id="rId10"/>
    <p:sldLayoutId id="2147483674" r:id="rId11"/>
    <p:sldLayoutId id="2147483676" r:id="rId12"/>
    <p:sldLayoutId id="2147483677" r:id="rId13"/>
    <p:sldLayoutId id="2147483678" r:id="rId14"/>
    <p:sldLayoutId id="2147483679" r:id="rId15"/>
    <p:sldLayoutId id="2147483681" r:id="rId16"/>
    <p:sldLayoutId id="2147483683" r:id="rId17"/>
    <p:sldLayoutId id="2147483682" r:id="rId18"/>
    <p:sldLayoutId id="2147483684" r:id="rId19"/>
    <p:sldLayoutId id="2147483685" r:id="rId20"/>
    <p:sldLayoutId id="2147483686"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hyperlink" Target="https://www.oracle.com/java/technologies/downloads/" TargetMode="Externa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5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avi"/><Relationship Id="rId1" Type="http://schemas.microsoft.com/office/2007/relationships/media" Target="../media/media2.avi"/><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xmlns="" id="{6C137D2E-F7D0-465C-8541-F4CFBBD6738F}"/>
              </a:ext>
            </a:extLst>
          </p:cNvPr>
          <p:cNvSpPr>
            <a:spLocks noGrp="1"/>
          </p:cNvSpPr>
          <p:nvPr>
            <p:ph type="body" sz="quarter" idx="11"/>
          </p:nvPr>
        </p:nvSpPr>
        <p:spPr/>
        <p:txBody>
          <a:bodyPr/>
          <a:lstStyle/>
          <a:p>
            <a:r>
              <a:rPr lang="en-IN" dirty="0" smtClean="0"/>
              <a:t>arjun.bala@darshan.ac.in</a:t>
            </a:r>
            <a:endParaRPr lang="en-US" dirty="0"/>
          </a:p>
        </p:txBody>
      </p:sp>
      <p:sp>
        <p:nvSpPr>
          <p:cNvPr id="11" name="Text Placeholder 10">
            <a:extLst>
              <a:ext uri="{FF2B5EF4-FFF2-40B4-BE49-F238E27FC236}">
                <a16:creationId xmlns:a16="http://schemas.microsoft.com/office/drawing/2014/main" xmlns="" id="{527C5C63-5136-498D-B5D5-B1F6385ED37C}"/>
              </a:ext>
            </a:extLst>
          </p:cNvPr>
          <p:cNvSpPr>
            <a:spLocks noGrp="1"/>
          </p:cNvSpPr>
          <p:nvPr>
            <p:ph type="body" sz="quarter" idx="12"/>
          </p:nvPr>
        </p:nvSpPr>
        <p:spPr/>
        <p:txBody>
          <a:bodyPr/>
          <a:lstStyle/>
          <a:p>
            <a:r>
              <a:rPr lang="en-IN" dirty="0" smtClean="0"/>
              <a:t>9624822202</a:t>
            </a:r>
            <a:endParaRPr lang="en-US" dirty="0"/>
          </a:p>
        </p:txBody>
      </p:sp>
      <p:sp>
        <p:nvSpPr>
          <p:cNvPr id="12" name="Text Placeholder 11">
            <a:extLst>
              <a:ext uri="{FF2B5EF4-FFF2-40B4-BE49-F238E27FC236}">
                <a16:creationId xmlns:a16="http://schemas.microsoft.com/office/drawing/2014/main" xmlns="" id="{C4FACC96-BA70-4FDA-AB13-3B133AD498A5}"/>
              </a:ext>
            </a:extLst>
          </p:cNvPr>
          <p:cNvSpPr>
            <a:spLocks noGrp="1"/>
          </p:cNvSpPr>
          <p:nvPr>
            <p:ph type="body" sz="quarter" idx="13"/>
          </p:nvPr>
        </p:nvSpPr>
        <p:spPr/>
        <p:txBody>
          <a:bodyPr/>
          <a:lstStyle/>
          <a:p>
            <a:r>
              <a:rPr lang="en-IN" dirty="0" smtClean="0"/>
              <a:t>Computer Engineering Department</a:t>
            </a:r>
            <a:endParaRPr lang="en-US" dirty="0"/>
          </a:p>
        </p:txBody>
      </p:sp>
      <p:sp>
        <p:nvSpPr>
          <p:cNvPr id="13" name="Text Placeholder 12">
            <a:extLst>
              <a:ext uri="{FF2B5EF4-FFF2-40B4-BE49-F238E27FC236}">
                <a16:creationId xmlns:a16="http://schemas.microsoft.com/office/drawing/2014/main" xmlns="" id="{03A79D48-3C85-46E3-9CAE-59240F299A25}"/>
              </a:ext>
            </a:extLst>
          </p:cNvPr>
          <p:cNvSpPr>
            <a:spLocks noGrp="1"/>
          </p:cNvSpPr>
          <p:nvPr>
            <p:ph type="body" sz="quarter" idx="14"/>
          </p:nvPr>
        </p:nvSpPr>
        <p:spPr/>
        <p:txBody>
          <a:bodyPr/>
          <a:lstStyle/>
          <a:p>
            <a:r>
              <a:rPr lang="en-IN" dirty="0" smtClean="0"/>
              <a:t>Prof. </a:t>
            </a:r>
            <a:r>
              <a:rPr lang="en-IN" dirty="0" err="1" smtClean="0"/>
              <a:t>Arjun</a:t>
            </a:r>
            <a:r>
              <a:rPr lang="en-IN" dirty="0" smtClean="0"/>
              <a:t> V. </a:t>
            </a:r>
            <a:r>
              <a:rPr lang="en-IN" dirty="0" err="1" smtClean="0"/>
              <a:t>Bala</a:t>
            </a:r>
            <a:endParaRPr lang="en-US" dirty="0"/>
          </a:p>
        </p:txBody>
      </p:sp>
      <p:sp>
        <p:nvSpPr>
          <p:cNvPr id="14" name="Text Placeholder 13">
            <a:extLst>
              <a:ext uri="{FF2B5EF4-FFF2-40B4-BE49-F238E27FC236}">
                <a16:creationId xmlns:a16="http://schemas.microsoft.com/office/drawing/2014/main" xmlns="" id="{062CA4D6-180D-44EB-978C-EAE6FB447DCE}"/>
              </a:ext>
            </a:extLst>
          </p:cNvPr>
          <p:cNvSpPr>
            <a:spLocks noGrp="1"/>
          </p:cNvSpPr>
          <p:nvPr>
            <p:ph type="body" sz="quarter" idx="16"/>
          </p:nvPr>
        </p:nvSpPr>
        <p:spPr/>
        <p:txBody>
          <a:bodyPr/>
          <a:lstStyle/>
          <a:p>
            <a:r>
              <a:rPr lang="en-IN" dirty="0" smtClean="0"/>
              <a:t>Object Oriented Programming (OOP) </a:t>
            </a:r>
          </a:p>
          <a:p>
            <a:r>
              <a:rPr lang="en-IN" dirty="0" smtClean="0"/>
              <a:t>(</a:t>
            </a:r>
            <a:r>
              <a:rPr lang="en-US" dirty="0" smtClean="0"/>
              <a:t>2101CS203</a:t>
            </a:r>
            <a:r>
              <a:rPr lang="en-IN" dirty="0" smtClean="0"/>
              <a:t>)</a:t>
            </a:r>
            <a:endParaRPr lang="en-US" dirty="0"/>
          </a:p>
        </p:txBody>
      </p:sp>
      <p:pic>
        <p:nvPicPr>
          <p:cNvPr id="16" name="Picture Placeholder 15" descr="09CEAVB_19042019_063947AM.jpg"/>
          <p:cNvPicPr>
            <a:picLocks noGrp="1" noChangeAspect="1"/>
          </p:cNvPicPr>
          <p:nvPr>
            <p:ph type="pic" sz="quarter" idx="10"/>
          </p:nvPr>
        </p:nvPicPr>
        <p:blipFill>
          <a:blip r:embed="rId2" cstate="print"/>
          <a:srcRect/>
          <a:stretch>
            <a:fillRect/>
          </a:stretch>
        </p:blipFill>
        <p:spPr/>
      </p:pic>
      <p:sp>
        <p:nvSpPr>
          <p:cNvPr id="15" name="Title 1">
            <a:extLst>
              <a:ext uri="{FF2B5EF4-FFF2-40B4-BE49-F238E27FC236}">
                <a16:creationId xmlns:a16="http://schemas.microsoft.com/office/drawing/2014/main" xmlns="" id="{0E0A5353-D4D5-43D7-A039-6CFC6871D64F}"/>
              </a:ext>
            </a:extLst>
          </p:cNvPr>
          <p:cNvSpPr>
            <a:spLocks noGrp="1"/>
          </p:cNvSpPr>
          <p:nvPr>
            <p:ph type="ctrTitle"/>
          </p:nvPr>
        </p:nvSpPr>
        <p:spPr>
          <a:xfrm>
            <a:off x="559490" y="1122364"/>
            <a:ext cx="7035300" cy="2578780"/>
          </a:xfrm>
        </p:spPr>
        <p:txBody>
          <a:bodyPr/>
          <a:lstStyle/>
          <a:p>
            <a:r>
              <a:rPr lang="en-US" sz="4800" b="0" dirty="0" smtClean="0">
                <a:latin typeface="Roboto Condensed Light" panose="02000000000000000000" pitchFamily="2" charset="0"/>
                <a:ea typeface="Roboto Condensed Light" panose="02000000000000000000" pitchFamily="2" charset="0"/>
              </a:rPr>
              <a:t>Unit-01</a:t>
            </a:r>
            <a:r>
              <a:rPr lang="en-US" dirty="0" smtClean="0"/>
              <a:t> </a:t>
            </a:r>
            <a:r>
              <a:rPr lang="en-US" dirty="0"/>
              <a:t/>
            </a:r>
            <a:br>
              <a:rPr lang="en-US" dirty="0"/>
            </a:br>
            <a:r>
              <a:rPr lang="en-US" dirty="0" smtClean="0"/>
              <a:t>Introduction to JAVA</a:t>
            </a:r>
            <a:endParaRPr lang="en-US" dirty="0"/>
          </a:p>
        </p:txBody>
      </p:sp>
      <p:pic>
        <p:nvPicPr>
          <p:cNvPr id="1026" name="Picture 2" descr="Java (programming language) - Wikiped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25299" y="1421154"/>
            <a:ext cx="2343076" cy="4285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5200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Runtime Environment (JRE)</a:t>
            </a:r>
          </a:p>
        </p:txBody>
      </p:sp>
      <p:sp>
        <p:nvSpPr>
          <p:cNvPr id="3" name="Content Placeholder 2"/>
          <p:cNvSpPr>
            <a:spLocks noGrp="1"/>
          </p:cNvSpPr>
          <p:nvPr>
            <p:ph idx="1"/>
          </p:nvPr>
        </p:nvSpPr>
        <p:spPr/>
        <p:txBody>
          <a:bodyPr/>
          <a:lstStyle/>
          <a:p>
            <a:r>
              <a:rPr lang="en-US" dirty="0"/>
              <a:t>The JRE is required to run java applications. </a:t>
            </a:r>
          </a:p>
          <a:p>
            <a:r>
              <a:rPr lang="en-US" dirty="0"/>
              <a:t>It combines the Java Virtual Machine (JVM), platform core classes and supporting libraries. </a:t>
            </a:r>
          </a:p>
          <a:p>
            <a:r>
              <a:rPr lang="en-US" dirty="0"/>
              <a:t>JRE is part of the Java Development Kit (JDK), but can be downloaded separately.</a:t>
            </a:r>
          </a:p>
          <a:p>
            <a:r>
              <a:rPr lang="en-US" dirty="0"/>
              <a:t>It does not contain any development tools such as compiler, debugger, etc. </a:t>
            </a:r>
          </a:p>
        </p:txBody>
      </p:sp>
    </p:spTree>
    <p:extLst>
      <p:ext uri="{BB962C8B-B14F-4D97-AF65-F5344CB8AC3E}">
        <p14:creationId xmlns:p14="http://schemas.microsoft.com/office/powerpoint/2010/main" val="3820311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Virtual Machine (JVM)</a:t>
            </a:r>
          </a:p>
        </p:txBody>
      </p:sp>
      <p:sp>
        <p:nvSpPr>
          <p:cNvPr id="3" name="Content Placeholder 2"/>
          <p:cNvSpPr>
            <a:spLocks noGrp="1"/>
          </p:cNvSpPr>
          <p:nvPr>
            <p:ph idx="1"/>
          </p:nvPr>
        </p:nvSpPr>
        <p:spPr/>
        <p:txBody>
          <a:bodyPr/>
          <a:lstStyle/>
          <a:p>
            <a:r>
              <a:rPr lang="en-US" dirty="0"/>
              <a:t>JVM is a virtual machine that enables a computer to run Java programs as well as programs written in other languages and compiled to Java Bytecode</a:t>
            </a:r>
            <a:r>
              <a:rPr lang="en-US" dirty="0" smtClean="0"/>
              <a:t>.</a:t>
            </a:r>
          </a:p>
          <a:p>
            <a:r>
              <a:rPr lang="en-US" dirty="0"/>
              <a:t>Bytecode is a highly optimized set of instructions designed to be executed by the Java Virtual Machine(JVM</a:t>
            </a:r>
            <a:r>
              <a:rPr lang="en-US" dirty="0" smtClean="0"/>
              <a:t>).</a:t>
            </a:r>
            <a:endParaRPr lang="en-US" dirty="0"/>
          </a:p>
          <a:p>
            <a:r>
              <a:rPr lang="en-US" dirty="0"/>
              <a:t>Byte code is intermediate representation of java source code.</a:t>
            </a:r>
          </a:p>
          <a:p>
            <a:r>
              <a:rPr lang="en-US" dirty="0"/>
              <a:t>Java compiler provides byte code by compiling Java Source Code.</a:t>
            </a:r>
          </a:p>
          <a:p>
            <a:r>
              <a:rPr lang="en-US" dirty="0"/>
              <a:t>Extension for java class file or byte code  is  ‘.class</a:t>
            </a:r>
            <a:r>
              <a:rPr lang="en-US" dirty="0" smtClean="0"/>
              <a:t>’, which is platform independent.</a:t>
            </a:r>
            <a:endParaRPr lang="en-US" dirty="0"/>
          </a:p>
          <a:p>
            <a:r>
              <a:rPr lang="en-US" dirty="0"/>
              <a:t>JVM is virtual because </a:t>
            </a:r>
            <a:r>
              <a:rPr lang="en-US" dirty="0" smtClean="0"/>
              <a:t>, It provides a machine interface that does not depend on the operating system and machine hardware architecture</a:t>
            </a:r>
            <a:r>
              <a:rPr lang="en-US" dirty="0"/>
              <a:t>. </a:t>
            </a:r>
          </a:p>
          <a:p>
            <a:r>
              <a:rPr lang="en-US" dirty="0"/>
              <a:t>JVM interprets the byte code into the machine code. </a:t>
            </a:r>
          </a:p>
          <a:p>
            <a:r>
              <a:rPr lang="en-US" b="1" dirty="0"/>
              <a:t>JVM</a:t>
            </a:r>
            <a:r>
              <a:rPr lang="en-US" dirty="0"/>
              <a:t> itself is </a:t>
            </a:r>
            <a:r>
              <a:rPr lang="en-US" b="1" dirty="0"/>
              <a:t>platform dependent</a:t>
            </a:r>
            <a:r>
              <a:rPr lang="en-US" dirty="0"/>
              <a:t>, but </a:t>
            </a:r>
            <a:r>
              <a:rPr lang="en-US" b="1" dirty="0"/>
              <a:t>Java</a:t>
            </a:r>
            <a:r>
              <a:rPr lang="en-US" dirty="0"/>
              <a:t> is </a:t>
            </a:r>
            <a:r>
              <a:rPr lang="en-US" b="1" dirty="0"/>
              <a:t>Not</a:t>
            </a:r>
            <a:r>
              <a:rPr lang="en-US" dirty="0"/>
              <a:t>. </a:t>
            </a:r>
          </a:p>
        </p:txBody>
      </p:sp>
    </p:spTree>
    <p:extLst>
      <p:ext uri="{BB962C8B-B14F-4D97-AF65-F5344CB8AC3E}">
        <p14:creationId xmlns:p14="http://schemas.microsoft.com/office/powerpoint/2010/main" val="351107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Java become Platform Independent?</a:t>
            </a:r>
          </a:p>
        </p:txBody>
      </p:sp>
      <p:sp>
        <p:nvSpPr>
          <p:cNvPr id="4" name="Rectangle 3"/>
          <p:cNvSpPr/>
          <p:nvPr/>
        </p:nvSpPr>
        <p:spPr>
          <a:xfrm>
            <a:off x="4933950" y="952500"/>
            <a:ext cx="1524000" cy="6858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Source code (Program)</a:t>
            </a:r>
            <a:endParaRPr lang="en-IN" dirty="0"/>
          </a:p>
        </p:txBody>
      </p:sp>
      <p:sp>
        <p:nvSpPr>
          <p:cNvPr id="5" name="Oval 4"/>
          <p:cNvSpPr/>
          <p:nvPr/>
        </p:nvSpPr>
        <p:spPr>
          <a:xfrm>
            <a:off x="4933950" y="1943100"/>
            <a:ext cx="1524000" cy="6858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Compiler</a:t>
            </a:r>
            <a:endParaRPr lang="en-IN" dirty="0"/>
          </a:p>
        </p:txBody>
      </p:sp>
      <p:sp>
        <p:nvSpPr>
          <p:cNvPr id="6" name="Rectangle 5"/>
          <p:cNvSpPr/>
          <p:nvPr/>
        </p:nvSpPr>
        <p:spPr>
          <a:xfrm>
            <a:off x="4929187" y="2933700"/>
            <a:ext cx="1524000" cy="6858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Bytecode</a:t>
            </a:r>
            <a:endParaRPr lang="en-IN" dirty="0"/>
          </a:p>
        </p:txBody>
      </p:sp>
      <p:sp>
        <p:nvSpPr>
          <p:cNvPr id="7" name="Oval 6"/>
          <p:cNvSpPr/>
          <p:nvPr/>
        </p:nvSpPr>
        <p:spPr>
          <a:xfrm>
            <a:off x="2886078" y="4229100"/>
            <a:ext cx="1747837" cy="6858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JVM</a:t>
            </a:r>
          </a:p>
          <a:p>
            <a:pPr algn="ctr"/>
            <a:r>
              <a:rPr lang="en-IN" dirty="0" smtClean="0"/>
              <a:t>(Windows)</a:t>
            </a:r>
            <a:endParaRPr lang="en-IN" dirty="0"/>
          </a:p>
        </p:txBody>
      </p:sp>
      <p:sp>
        <p:nvSpPr>
          <p:cNvPr id="8" name="Oval 7"/>
          <p:cNvSpPr/>
          <p:nvPr/>
        </p:nvSpPr>
        <p:spPr>
          <a:xfrm>
            <a:off x="4819649" y="4229100"/>
            <a:ext cx="1747837" cy="6858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JVM</a:t>
            </a:r>
          </a:p>
          <a:p>
            <a:pPr algn="ctr"/>
            <a:r>
              <a:rPr lang="en-IN" dirty="0" smtClean="0"/>
              <a:t>(Linux)</a:t>
            </a:r>
            <a:endParaRPr lang="en-IN" dirty="0"/>
          </a:p>
        </p:txBody>
      </p:sp>
      <p:sp>
        <p:nvSpPr>
          <p:cNvPr id="9" name="Oval 8"/>
          <p:cNvSpPr/>
          <p:nvPr/>
        </p:nvSpPr>
        <p:spPr>
          <a:xfrm>
            <a:off x="6748462" y="4229100"/>
            <a:ext cx="1747837" cy="6858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JVM </a:t>
            </a:r>
          </a:p>
          <a:p>
            <a:pPr algn="ctr"/>
            <a:r>
              <a:rPr lang="en-IN" dirty="0" smtClean="0"/>
              <a:t>(Mac)</a:t>
            </a:r>
            <a:endParaRPr lang="en-IN" dirty="0"/>
          </a:p>
        </p:txBody>
      </p:sp>
      <p:sp>
        <p:nvSpPr>
          <p:cNvPr id="10" name="Rectangle 9"/>
          <p:cNvSpPr/>
          <p:nvPr/>
        </p:nvSpPr>
        <p:spPr>
          <a:xfrm>
            <a:off x="4931567" y="5295900"/>
            <a:ext cx="1524000" cy="6858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Machine Code</a:t>
            </a:r>
          </a:p>
        </p:txBody>
      </p:sp>
      <p:sp>
        <p:nvSpPr>
          <p:cNvPr id="11" name="Rectangle 10"/>
          <p:cNvSpPr/>
          <p:nvPr/>
        </p:nvSpPr>
        <p:spPr>
          <a:xfrm>
            <a:off x="6860380" y="5295900"/>
            <a:ext cx="1524000" cy="6858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Machine Code</a:t>
            </a:r>
          </a:p>
        </p:txBody>
      </p:sp>
      <p:sp>
        <p:nvSpPr>
          <p:cNvPr id="12" name="TextBox 11"/>
          <p:cNvSpPr txBox="1"/>
          <p:nvPr/>
        </p:nvSpPr>
        <p:spPr>
          <a:xfrm>
            <a:off x="6457950" y="1057276"/>
            <a:ext cx="1047082" cy="400110"/>
          </a:xfrm>
          <a:prstGeom prst="rect">
            <a:avLst/>
          </a:prstGeom>
          <a:noFill/>
        </p:spPr>
        <p:txBody>
          <a:bodyPr wrap="none" rtlCol="0">
            <a:spAutoFit/>
          </a:bodyPr>
          <a:lstStyle/>
          <a:p>
            <a:r>
              <a:rPr lang="en-IN" sz="2000" dirty="0" smtClean="0"/>
              <a:t>.java file</a:t>
            </a:r>
            <a:endParaRPr lang="en-IN" sz="2000" dirty="0"/>
          </a:p>
        </p:txBody>
      </p:sp>
      <p:sp>
        <p:nvSpPr>
          <p:cNvPr id="13" name="TextBox 12"/>
          <p:cNvSpPr txBox="1"/>
          <p:nvPr/>
        </p:nvSpPr>
        <p:spPr>
          <a:xfrm>
            <a:off x="6418676" y="3043117"/>
            <a:ext cx="1125629" cy="400110"/>
          </a:xfrm>
          <a:prstGeom prst="rect">
            <a:avLst/>
          </a:prstGeom>
          <a:noFill/>
        </p:spPr>
        <p:txBody>
          <a:bodyPr wrap="none" rtlCol="0">
            <a:spAutoFit/>
          </a:bodyPr>
          <a:lstStyle/>
          <a:p>
            <a:r>
              <a:rPr lang="en-IN" sz="2000" dirty="0" smtClean="0"/>
              <a:t>.class file</a:t>
            </a:r>
            <a:endParaRPr lang="en-IN" sz="2000" dirty="0"/>
          </a:p>
        </p:txBody>
      </p:sp>
      <p:cxnSp>
        <p:nvCxnSpPr>
          <p:cNvPr id="14" name="Straight Arrow Connector 13"/>
          <p:cNvCxnSpPr>
            <a:stCxn id="4" idx="2"/>
            <a:endCxn id="5" idx="0"/>
          </p:cNvCxnSpPr>
          <p:nvPr/>
        </p:nvCxnSpPr>
        <p:spPr>
          <a:xfrm>
            <a:off x="5695950" y="1638300"/>
            <a:ext cx="0" cy="304800"/>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5" idx="4"/>
            <a:endCxn id="6" idx="0"/>
          </p:cNvCxnSpPr>
          <p:nvPr/>
        </p:nvCxnSpPr>
        <p:spPr>
          <a:xfrm flipH="1">
            <a:off x="5691187" y="2628900"/>
            <a:ext cx="4763" cy="304800"/>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3750468" y="3619500"/>
            <a:ext cx="3881436" cy="622300"/>
            <a:chOff x="4226718" y="3657600"/>
            <a:chExt cx="3881436" cy="622300"/>
          </a:xfrm>
        </p:grpSpPr>
        <p:cxnSp>
          <p:nvCxnSpPr>
            <p:cNvPr id="17" name="Straight Connector 16"/>
            <p:cNvCxnSpPr/>
            <p:nvPr/>
          </p:nvCxnSpPr>
          <p:spPr>
            <a:xfrm>
              <a:off x="6172198" y="3657600"/>
              <a:ext cx="0" cy="22860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226718" y="3867150"/>
              <a:ext cx="3881436"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241004" y="3879850"/>
              <a:ext cx="2" cy="400050"/>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8098630" y="3886200"/>
              <a:ext cx="1" cy="381000"/>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6169816" y="3771900"/>
              <a:ext cx="2" cy="495300"/>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2997996" y="4914900"/>
            <a:ext cx="1524000" cy="1066800"/>
            <a:chOff x="3474246" y="4953000"/>
            <a:chExt cx="1524000" cy="1066800"/>
          </a:xfrm>
          <a:solidFill>
            <a:schemeClr val="tx2">
              <a:lumMod val="40000"/>
              <a:lumOff val="60000"/>
            </a:schemeClr>
          </a:solidFill>
        </p:grpSpPr>
        <p:sp>
          <p:nvSpPr>
            <p:cNvPr id="23" name="Rectangle 22"/>
            <p:cNvSpPr/>
            <p:nvPr/>
          </p:nvSpPr>
          <p:spPr>
            <a:xfrm>
              <a:off x="3474246" y="5334000"/>
              <a:ext cx="1524000" cy="6858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Machine Code</a:t>
              </a:r>
            </a:p>
          </p:txBody>
        </p:sp>
        <p:cxnSp>
          <p:nvCxnSpPr>
            <p:cNvPr id="24" name="Straight Arrow Connector 23"/>
            <p:cNvCxnSpPr>
              <a:stCxn id="7" idx="4"/>
              <a:endCxn id="23" idx="0"/>
            </p:cNvCxnSpPr>
            <p:nvPr/>
          </p:nvCxnSpPr>
          <p:spPr>
            <a:xfrm flipH="1">
              <a:off x="4236246" y="4953000"/>
              <a:ext cx="1" cy="381000"/>
            </a:xfrm>
            <a:prstGeom prst="straightConnector1">
              <a:avLst/>
            </a:prstGeom>
            <a:grpFill/>
            <a:ln w="31750">
              <a:tailEnd type="stealth" w="lg" len="lg"/>
            </a:ln>
          </p:spPr>
          <p:style>
            <a:lnRef idx="1">
              <a:schemeClr val="accent1"/>
            </a:lnRef>
            <a:fillRef idx="0">
              <a:schemeClr val="accent1"/>
            </a:fillRef>
            <a:effectRef idx="0">
              <a:schemeClr val="accent1"/>
            </a:effectRef>
            <a:fontRef idx="minor">
              <a:schemeClr val="tx1"/>
            </a:fontRef>
          </p:style>
        </p:cxnSp>
      </p:grpSp>
      <p:cxnSp>
        <p:nvCxnSpPr>
          <p:cNvPr id="25" name="Straight Arrow Connector 24"/>
          <p:cNvCxnSpPr>
            <a:stCxn id="9" idx="4"/>
            <a:endCxn id="11" idx="0"/>
          </p:cNvCxnSpPr>
          <p:nvPr/>
        </p:nvCxnSpPr>
        <p:spPr>
          <a:xfrm flipH="1">
            <a:off x="7622380" y="4914900"/>
            <a:ext cx="1" cy="381000"/>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8" idx="4"/>
            <a:endCxn id="10" idx="0"/>
          </p:cNvCxnSpPr>
          <p:nvPr/>
        </p:nvCxnSpPr>
        <p:spPr>
          <a:xfrm flipH="1">
            <a:off x="5693567" y="4914900"/>
            <a:ext cx="1" cy="381000"/>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52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up)">
                                      <p:cBhvr>
                                        <p:cTn id="23" dur="500"/>
                                        <p:tgtEl>
                                          <p:spTgt spid="15"/>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up)">
                                      <p:cBhvr>
                                        <p:cTn id="26" dur="500"/>
                                        <p:tgtEl>
                                          <p:spTgt spid="6"/>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up)">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up)">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up)">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up)">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wipe(up)">
                                      <p:cBhvr>
                                        <p:cTn id="49" dur="500"/>
                                        <p:tgtEl>
                                          <p:spTgt spid="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wipe(up)">
                                      <p:cBhvr>
                                        <p:cTn id="54" dur="500"/>
                                        <p:tgtEl>
                                          <p:spTgt spid="26"/>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up)">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up)">
                                      <p:cBhvr>
                                        <p:cTn id="62" dur="500"/>
                                        <p:tgtEl>
                                          <p:spTgt spid="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wipe(up)">
                                      <p:cBhvr>
                                        <p:cTn id="67" dur="500"/>
                                        <p:tgtEl>
                                          <p:spTgt spid="25"/>
                                        </p:tgtEl>
                                      </p:cBhvr>
                                    </p:animEffect>
                                  </p:childTnLst>
                                </p:cTn>
                              </p:par>
                              <p:par>
                                <p:cTn id="68" presetID="22" presetClass="entr" presetSubtype="1" fill="hold" grpId="0" nodeType="with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wipe(up)">
                                      <p:cBhvr>
                                        <p:cTn id="7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JDK</a:t>
            </a:r>
            <a:endParaRPr lang="en-US" dirty="0"/>
          </a:p>
        </p:txBody>
      </p:sp>
      <p:sp>
        <p:nvSpPr>
          <p:cNvPr id="3" name="Content Placeholder 2"/>
          <p:cNvSpPr>
            <a:spLocks noGrp="1"/>
          </p:cNvSpPr>
          <p:nvPr>
            <p:ph idx="1"/>
          </p:nvPr>
        </p:nvSpPr>
        <p:spPr/>
        <p:txBody>
          <a:bodyPr/>
          <a:lstStyle/>
          <a:p>
            <a:r>
              <a:rPr lang="en-US" dirty="0"/>
              <a:t>Download JDK for Windows platform (.exe) from </a:t>
            </a:r>
          </a:p>
          <a:p>
            <a:pPr lvl="1"/>
            <a:r>
              <a:rPr lang="en-US" dirty="0"/>
              <a:t>https://www.oracle.com/technetwork/java/javase/downloads/index.html</a:t>
            </a:r>
          </a:p>
          <a:p>
            <a:r>
              <a:rPr lang="en-US" dirty="0"/>
              <a:t>Install the executable of JDK</a:t>
            </a:r>
          </a:p>
          <a:p>
            <a:r>
              <a:rPr lang="en-US" dirty="0"/>
              <a:t>Set the path variable of System variables by performing following steps</a:t>
            </a:r>
          </a:p>
          <a:p>
            <a:pPr lvl="1"/>
            <a:r>
              <a:rPr lang="en-US" dirty="0"/>
              <a:t>Go to "System Properties" (Right click This PC → Properties → Advanced System Settings)</a:t>
            </a:r>
          </a:p>
          <a:p>
            <a:pPr lvl="1"/>
            <a:r>
              <a:rPr lang="en-US" dirty="0"/>
              <a:t>Click on the "Environment variables" button under the "Advanced" tab</a:t>
            </a:r>
          </a:p>
          <a:p>
            <a:pPr lvl="1"/>
            <a:r>
              <a:rPr lang="en-US" dirty="0"/>
              <a:t>Then, select the "Path" variable in System variables and click on the "Edit" button</a:t>
            </a:r>
          </a:p>
          <a:p>
            <a:pPr lvl="1"/>
            <a:r>
              <a:rPr lang="en-US" dirty="0"/>
              <a:t>Click on the "New" button and add the path where Java is installed, followed by </a:t>
            </a:r>
            <a:r>
              <a:rPr lang="en-US" dirty="0">
                <a:latin typeface="Consolas" panose="020B0609020204030204" pitchFamily="49" charset="0"/>
              </a:rPr>
              <a:t>\bin</a:t>
            </a:r>
            <a:r>
              <a:rPr lang="en-US" dirty="0"/>
              <a:t>. By default, Java is installed in </a:t>
            </a:r>
            <a:r>
              <a:rPr lang="en-US" dirty="0">
                <a:latin typeface="Consolas" panose="020B0609020204030204" pitchFamily="49" charset="0"/>
              </a:rPr>
              <a:t>C:\Program </a:t>
            </a:r>
            <a:r>
              <a:rPr lang="en-US" dirty="0" smtClean="0">
                <a:latin typeface="Consolas" panose="020B0609020204030204" pitchFamily="49" charset="0"/>
              </a:rPr>
              <a:t>Files\Java\jdk-11.0.1</a:t>
            </a:r>
            <a:r>
              <a:rPr lang="en-US" dirty="0" smtClean="0"/>
              <a:t> </a:t>
            </a:r>
            <a:r>
              <a:rPr lang="en-US" dirty="0"/>
              <a:t>(If nothing else was specified when you installed it). In that case, You will have to add a new path with: </a:t>
            </a:r>
            <a:r>
              <a:rPr lang="en-US" dirty="0">
                <a:latin typeface="Consolas" panose="020B0609020204030204" pitchFamily="49" charset="0"/>
              </a:rPr>
              <a:t>C:\Program Files\Java\jdk-11.0.1\bin</a:t>
            </a:r>
          </a:p>
          <a:p>
            <a:pPr lvl="1"/>
            <a:r>
              <a:rPr lang="en-US" dirty="0"/>
              <a:t>Then, click "OK", and save the settings</a:t>
            </a:r>
          </a:p>
          <a:p>
            <a:pPr lvl="1"/>
            <a:r>
              <a:rPr lang="en-US" dirty="0"/>
              <a:t>At last, open Command Prompt (cmd.exe) and type java -version to see if Java is running on your machine</a:t>
            </a:r>
          </a:p>
          <a:p>
            <a:endParaRPr lang="en-US" dirty="0"/>
          </a:p>
        </p:txBody>
      </p:sp>
    </p:spTree>
    <p:extLst>
      <p:ext uri="{BB962C8B-B14F-4D97-AF65-F5344CB8AC3E}">
        <p14:creationId xmlns:p14="http://schemas.microsoft.com/office/powerpoint/2010/main" val="1746345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Path Variable</a:t>
            </a:r>
            <a:endParaRPr lang="en-US" dirty="0"/>
          </a:p>
        </p:txBody>
      </p:sp>
      <p:grpSp>
        <p:nvGrpSpPr>
          <p:cNvPr id="15" name="Group 14"/>
          <p:cNvGrpSpPr/>
          <p:nvPr/>
        </p:nvGrpSpPr>
        <p:grpSpPr>
          <a:xfrm>
            <a:off x="0" y="733362"/>
            <a:ext cx="9144000" cy="1893824"/>
            <a:chOff x="4762" y="14287"/>
            <a:chExt cx="9144000" cy="1893824"/>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 y="14287"/>
              <a:ext cx="9144000" cy="1893824"/>
            </a:xfrm>
            <a:prstGeom prst="rect">
              <a:avLst/>
            </a:prstGeom>
          </p:spPr>
        </p:pic>
        <p:sp>
          <p:nvSpPr>
            <p:cNvPr id="8" name="Oval 7"/>
            <p:cNvSpPr/>
            <p:nvPr/>
          </p:nvSpPr>
          <p:spPr>
            <a:xfrm>
              <a:off x="5963194" y="351599"/>
              <a:ext cx="609600" cy="609600"/>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smtClean="0">
                  <a:solidFill>
                    <a:srgbClr val="C00000"/>
                  </a:solidFill>
                </a:rPr>
                <a:t>1</a:t>
              </a:r>
              <a:endParaRPr lang="en-IN" sz="3200" b="1" dirty="0">
                <a:solidFill>
                  <a:srgbClr val="C00000"/>
                </a:solidFill>
              </a:endParaRPr>
            </a:p>
          </p:txBody>
        </p:sp>
      </p:grpSp>
      <p:grpSp>
        <p:nvGrpSpPr>
          <p:cNvPr id="12" name="Group 11"/>
          <p:cNvGrpSpPr/>
          <p:nvPr/>
        </p:nvGrpSpPr>
        <p:grpSpPr>
          <a:xfrm>
            <a:off x="8267152" y="733362"/>
            <a:ext cx="3924848" cy="4458322"/>
            <a:chOff x="4762" y="1908111"/>
            <a:chExt cx="3924848" cy="4458322"/>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 y="1908111"/>
              <a:ext cx="3924848" cy="4458322"/>
            </a:xfrm>
            <a:prstGeom prst="rect">
              <a:avLst/>
            </a:prstGeom>
          </p:spPr>
        </p:pic>
        <p:sp>
          <p:nvSpPr>
            <p:cNvPr id="9" name="Oval 8"/>
            <p:cNvSpPr/>
            <p:nvPr/>
          </p:nvSpPr>
          <p:spPr>
            <a:xfrm>
              <a:off x="152400" y="5242882"/>
              <a:ext cx="609600" cy="609600"/>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smtClean="0">
                  <a:solidFill>
                    <a:srgbClr val="C00000"/>
                  </a:solidFill>
                </a:rPr>
                <a:t>2</a:t>
              </a:r>
              <a:endParaRPr lang="en-IN" sz="3200" b="1" dirty="0">
                <a:solidFill>
                  <a:srgbClr val="C00000"/>
                </a:solidFill>
              </a:endParaRPr>
            </a:p>
          </p:txBody>
        </p:sp>
      </p:grpSp>
      <p:grpSp>
        <p:nvGrpSpPr>
          <p:cNvPr id="16" name="Group 15"/>
          <p:cNvGrpSpPr/>
          <p:nvPr/>
        </p:nvGrpSpPr>
        <p:grpSpPr>
          <a:xfrm>
            <a:off x="3062287" y="2536685"/>
            <a:ext cx="5204865" cy="2786451"/>
            <a:chOff x="3062287" y="2536685"/>
            <a:chExt cx="5204865" cy="2786451"/>
          </a:xfrm>
        </p:grpSpPr>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50000"/>
            <a:stretch/>
          </p:blipFill>
          <p:spPr>
            <a:xfrm>
              <a:off x="3062287" y="2536685"/>
              <a:ext cx="5204865" cy="2786451"/>
            </a:xfrm>
            <a:prstGeom prst="rect">
              <a:avLst/>
            </a:prstGeom>
          </p:spPr>
        </p:pic>
        <p:sp>
          <p:nvSpPr>
            <p:cNvPr id="10" name="Oval 9"/>
            <p:cNvSpPr/>
            <p:nvPr/>
          </p:nvSpPr>
          <p:spPr>
            <a:xfrm>
              <a:off x="5653632" y="4677733"/>
              <a:ext cx="609600" cy="609600"/>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smtClean="0">
                  <a:solidFill>
                    <a:srgbClr val="C00000"/>
                  </a:solidFill>
                </a:rPr>
                <a:t>3</a:t>
              </a:r>
              <a:endParaRPr lang="en-IN" sz="3200" b="1" dirty="0">
                <a:solidFill>
                  <a:srgbClr val="C00000"/>
                </a:solidFill>
              </a:endParaRPr>
            </a:p>
          </p:txBody>
        </p:sp>
      </p:grpSp>
      <p:grpSp>
        <p:nvGrpSpPr>
          <p:cNvPr id="13" name="Group 12"/>
          <p:cNvGrpSpPr/>
          <p:nvPr/>
        </p:nvGrpSpPr>
        <p:grpSpPr>
          <a:xfrm>
            <a:off x="0" y="4547913"/>
            <a:ext cx="5200103" cy="1706238"/>
            <a:chOff x="3943896" y="4694563"/>
            <a:chExt cx="5200103" cy="1706238"/>
          </a:xfrm>
        </p:grpSpPr>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b="64250"/>
            <a:stretch/>
          </p:blipFill>
          <p:spPr>
            <a:xfrm>
              <a:off x="3943896" y="4694563"/>
              <a:ext cx="5200103" cy="1706238"/>
            </a:xfrm>
            <a:prstGeom prst="rect">
              <a:avLst/>
            </a:prstGeom>
          </p:spPr>
        </p:pic>
        <p:sp>
          <p:nvSpPr>
            <p:cNvPr id="11" name="Oval 10"/>
            <p:cNvSpPr/>
            <p:nvPr/>
          </p:nvSpPr>
          <p:spPr>
            <a:xfrm>
              <a:off x="7010400" y="5286887"/>
              <a:ext cx="609600" cy="609600"/>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smtClean="0">
                  <a:solidFill>
                    <a:srgbClr val="C00000"/>
                  </a:solidFill>
                </a:rPr>
                <a:t>4</a:t>
              </a:r>
              <a:endParaRPr lang="en-IN" sz="3200" b="1" dirty="0">
                <a:solidFill>
                  <a:srgbClr val="C00000"/>
                </a:solidFill>
              </a:endParaRPr>
            </a:p>
          </p:txBody>
        </p:sp>
      </p:grpSp>
    </p:spTree>
    <p:extLst>
      <p:ext uri="{BB962C8B-B14F-4D97-AF65-F5344CB8AC3E}">
        <p14:creationId xmlns:p14="http://schemas.microsoft.com/office/powerpoint/2010/main" val="206843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Hello World Java Program</a:t>
            </a:r>
          </a:p>
        </p:txBody>
      </p:sp>
      <p:sp>
        <p:nvSpPr>
          <p:cNvPr id="3" name="Content Placeholder 2"/>
          <p:cNvSpPr>
            <a:spLocks noGrp="1"/>
          </p:cNvSpPr>
          <p:nvPr>
            <p:ph idx="1"/>
          </p:nvPr>
        </p:nvSpPr>
        <p:spPr/>
        <p:txBody>
          <a:bodyPr/>
          <a:lstStyle/>
          <a:p>
            <a:pPr>
              <a:buNone/>
            </a:pPr>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class</a:t>
            </a:r>
            <a:r>
              <a:rPr lang="en-US" b="1" dirty="0">
                <a:solidFill>
                  <a:srgbClr val="000000"/>
                </a:solidFill>
                <a:latin typeface="Consolas"/>
              </a:rPr>
              <a:t> HelloWorld</a:t>
            </a:r>
          </a:p>
          <a:p>
            <a:pPr>
              <a:buNone/>
            </a:pPr>
            <a:r>
              <a:rPr lang="en-US" b="1" dirty="0">
                <a:solidFill>
                  <a:srgbClr val="000000"/>
                </a:solidFill>
                <a:latin typeface="Consolas"/>
              </a:rPr>
              <a:t>{</a:t>
            </a:r>
          </a:p>
          <a:p>
            <a:pPr>
              <a:buNone/>
            </a:pPr>
            <a:r>
              <a:rPr lang="en-US" b="1" dirty="0">
                <a:solidFill>
                  <a:srgbClr val="7F0055"/>
                </a:solidFill>
                <a:latin typeface="Consolas"/>
              </a:rPr>
              <a:t>	public</a:t>
            </a:r>
            <a:r>
              <a:rPr lang="en-US" b="1" dirty="0">
                <a:solidFill>
                  <a:srgbClr val="000000"/>
                </a:solidFill>
                <a:latin typeface="Consolas"/>
              </a:rPr>
              <a:t> </a:t>
            </a:r>
            <a:r>
              <a:rPr lang="en-US" b="1" dirty="0">
                <a:solidFill>
                  <a:srgbClr val="7F0055"/>
                </a:solidFill>
                <a:latin typeface="Consolas"/>
              </a:rPr>
              <a:t>static</a:t>
            </a:r>
            <a:r>
              <a:rPr lang="en-US" b="1" dirty="0">
                <a:solidFill>
                  <a:srgbClr val="000000"/>
                </a:solidFill>
                <a:latin typeface="Consolas"/>
              </a:rPr>
              <a:t> </a:t>
            </a:r>
            <a:r>
              <a:rPr lang="en-US" b="1" dirty="0">
                <a:solidFill>
                  <a:srgbClr val="7F0055"/>
                </a:solidFill>
                <a:latin typeface="Consolas"/>
              </a:rPr>
              <a:t>void</a:t>
            </a:r>
            <a:r>
              <a:rPr lang="en-US" b="1" dirty="0">
                <a:solidFill>
                  <a:srgbClr val="000000"/>
                </a:solidFill>
                <a:latin typeface="Consolas"/>
              </a:rPr>
              <a:t> main(String[] </a:t>
            </a:r>
            <a:r>
              <a:rPr lang="en-US" b="1" dirty="0" err="1">
                <a:solidFill>
                  <a:srgbClr val="6A3E3E"/>
                </a:solidFill>
                <a:latin typeface="Consolas"/>
              </a:rPr>
              <a:t>args</a:t>
            </a:r>
            <a:r>
              <a:rPr lang="en-US" b="1" dirty="0">
                <a:solidFill>
                  <a:srgbClr val="000000"/>
                </a:solidFill>
                <a:latin typeface="Consolas"/>
              </a:rPr>
              <a:t>)</a:t>
            </a:r>
          </a:p>
          <a:p>
            <a:pPr>
              <a:buNone/>
            </a:pPr>
            <a:r>
              <a:rPr lang="en-US" dirty="0">
                <a:solidFill>
                  <a:srgbClr val="000000"/>
                </a:solidFill>
                <a:latin typeface="Consolas"/>
              </a:rPr>
              <a:t>	{</a:t>
            </a:r>
          </a:p>
          <a:p>
            <a:pPr>
              <a:buNone/>
            </a:pPr>
            <a:r>
              <a:rPr lang="en-US" dirty="0">
                <a:solidFill>
                  <a:srgbClr val="000000"/>
                </a:solidFill>
                <a:latin typeface="Consolas"/>
              </a:rPr>
              <a:t>		</a:t>
            </a:r>
            <a:r>
              <a:rPr lang="en-US" dirty="0" err="1">
                <a:solidFill>
                  <a:srgbClr val="000000"/>
                </a:solidFill>
                <a:latin typeface="Consolas"/>
              </a:rPr>
              <a:t>System.</a:t>
            </a:r>
            <a:r>
              <a:rPr lang="en-US" b="1" i="1" dirty="0" err="1">
                <a:solidFill>
                  <a:srgbClr val="0000C0"/>
                </a:solidFill>
                <a:latin typeface="Consolas"/>
              </a:rPr>
              <a:t>out</a:t>
            </a:r>
            <a:r>
              <a:rPr lang="en-US" b="1" i="1" dirty="0" err="1">
                <a:solidFill>
                  <a:srgbClr val="000000"/>
                </a:solidFill>
                <a:latin typeface="Consolas"/>
              </a:rPr>
              <a:t>.println</a:t>
            </a:r>
            <a:r>
              <a:rPr lang="en-US" b="1" i="1" dirty="0">
                <a:solidFill>
                  <a:srgbClr val="000000"/>
                </a:solidFill>
                <a:latin typeface="Consolas"/>
              </a:rPr>
              <a:t>(</a:t>
            </a:r>
            <a:r>
              <a:rPr lang="en-US" b="1" i="1" dirty="0">
                <a:solidFill>
                  <a:srgbClr val="2A00FF"/>
                </a:solidFill>
                <a:latin typeface="Consolas"/>
              </a:rPr>
              <a:t>"Hello World"</a:t>
            </a:r>
            <a:r>
              <a:rPr lang="en-US" b="1" i="1" dirty="0">
                <a:solidFill>
                  <a:srgbClr val="000000"/>
                </a:solidFill>
                <a:latin typeface="Consolas"/>
              </a:rPr>
              <a:t>);</a:t>
            </a:r>
          </a:p>
          <a:p>
            <a:pPr>
              <a:buNone/>
            </a:pPr>
            <a:r>
              <a:rPr lang="en-US" dirty="0">
                <a:solidFill>
                  <a:srgbClr val="000000"/>
                </a:solidFill>
                <a:latin typeface="Consolas"/>
              </a:rPr>
              <a:t>	}</a:t>
            </a:r>
          </a:p>
          <a:p>
            <a:pPr>
              <a:buNone/>
            </a:pPr>
            <a:r>
              <a:rPr lang="en-US" dirty="0" smtClean="0">
                <a:solidFill>
                  <a:srgbClr val="000000"/>
                </a:solidFill>
                <a:latin typeface="Consolas"/>
              </a:rPr>
              <a:t>}</a:t>
            </a:r>
          </a:p>
          <a:p>
            <a:endParaRPr lang="en-US" dirty="0" smtClean="0"/>
          </a:p>
          <a:p>
            <a:r>
              <a:rPr lang="en-US" dirty="0" smtClean="0"/>
              <a:t>We </a:t>
            </a:r>
            <a:r>
              <a:rPr lang="en-US" dirty="0"/>
              <a:t>have to save this in HelloWorld.java file as it has public class named HelloWorld.</a:t>
            </a:r>
          </a:p>
          <a:p>
            <a:r>
              <a:rPr lang="en-US" dirty="0"/>
              <a:t>String and System are inbuilt Java Classes.</a:t>
            </a:r>
          </a:p>
          <a:p>
            <a:r>
              <a:rPr lang="en-US" dirty="0"/>
              <a:t>Classes in java are always written in Camel case.</a:t>
            </a:r>
          </a:p>
          <a:p>
            <a:pPr>
              <a:buNone/>
            </a:pPr>
            <a:endParaRPr lang="en-US" dirty="0"/>
          </a:p>
          <a:p>
            <a:endParaRPr lang="en-US" dirty="0"/>
          </a:p>
        </p:txBody>
      </p:sp>
      <p:sp>
        <p:nvSpPr>
          <p:cNvPr id="4" name="Rounded Rectangular Callout 3"/>
          <p:cNvSpPr/>
          <p:nvPr/>
        </p:nvSpPr>
        <p:spPr>
          <a:xfrm>
            <a:off x="5295900" y="238125"/>
            <a:ext cx="3962400" cy="676432"/>
          </a:xfrm>
          <a:prstGeom prst="wedgeRoundRectCallout">
            <a:avLst>
              <a:gd name="adj1" fmla="val -78055"/>
              <a:gd name="adj2" fmla="val 49230"/>
              <a:gd name="adj3" fmla="val 16667"/>
            </a:avLst>
          </a:prstGeom>
          <a:solidFill>
            <a:schemeClr val="tx2">
              <a:lumMod val="20000"/>
              <a:lumOff val="80000"/>
            </a:schemeClr>
          </a:solid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File must be saved as HelloWorld.java</a:t>
            </a:r>
            <a:endParaRPr lang="en-US" dirty="0">
              <a:solidFill>
                <a:schemeClr val="tx1"/>
              </a:solidFill>
            </a:endParaRPr>
          </a:p>
        </p:txBody>
      </p:sp>
      <p:sp>
        <p:nvSpPr>
          <p:cNvPr id="5" name="Rounded Rectangular Callout 4"/>
          <p:cNvSpPr/>
          <p:nvPr/>
        </p:nvSpPr>
        <p:spPr>
          <a:xfrm>
            <a:off x="4914900" y="1066800"/>
            <a:ext cx="4724400" cy="685800"/>
          </a:xfrm>
          <a:prstGeom prst="wedgeRoundRectCallout">
            <a:avLst>
              <a:gd name="adj1" fmla="val -68441"/>
              <a:gd name="adj2" fmla="val 63549"/>
              <a:gd name="adj3" fmla="val 16667"/>
            </a:avLst>
          </a:prstGeom>
          <a:solidFill>
            <a:schemeClr val="tx2">
              <a:lumMod val="20000"/>
              <a:lumOff val="80000"/>
            </a:schemeClr>
          </a:solid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Main method from where execution will start</a:t>
            </a:r>
          </a:p>
        </p:txBody>
      </p:sp>
      <p:sp>
        <p:nvSpPr>
          <p:cNvPr id="6" name="Rounded Rectangular Callout 5"/>
          <p:cNvSpPr/>
          <p:nvPr/>
        </p:nvSpPr>
        <p:spPr>
          <a:xfrm>
            <a:off x="6829425" y="2261805"/>
            <a:ext cx="3581400" cy="533400"/>
          </a:xfrm>
          <a:prstGeom prst="wedgeRoundRectCallout">
            <a:avLst>
              <a:gd name="adj1" fmla="val -95975"/>
              <a:gd name="adj2" fmla="val -75728"/>
              <a:gd name="adj3" fmla="val 16667"/>
            </a:avLst>
          </a:prstGeom>
          <a:solidFill>
            <a:schemeClr val="tx2">
              <a:lumMod val="20000"/>
              <a:lumOff val="80000"/>
            </a:schemeClr>
          </a:solid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String must start with capital letter</a:t>
            </a:r>
          </a:p>
        </p:txBody>
      </p:sp>
      <p:sp>
        <p:nvSpPr>
          <p:cNvPr id="7" name="Rounded Rectangular Callout 6"/>
          <p:cNvSpPr/>
          <p:nvPr/>
        </p:nvSpPr>
        <p:spPr>
          <a:xfrm>
            <a:off x="1476375" y="3303204"/>
            <a:ext cx="3581400" cy="533400"/>
          </a:xfrm>
          <a:prstGeom prst="wedgeRoundRectCallout">
            <a:avLst>
              <a:gd name="adj1" fmla="val -42023"/>
              <a:gd name="adj2" fmla="val -97413"/>
              <a:gd name="adj3" fmla="val 16667"/>
            </a:avLst>
          </a:prstGeom>
          <a:solidFill>
            <a:schemeClr val="tx2">
              <a:lumMod val="20000"/>
              <a:lumOff val="80000"/>
            </a:schemeClr>
          </a:solid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System must start with capital letter</a:t>
            </a:r>
            <a:endParaRPr lang="en-US" dirty="0">
              <a:solidFill>
                <a:schemeClr val="tx1"/>
              </a:solidFill>
            </a:endParaRPr>
          </a:p>
        </p:txBody>
      </p:sp>
    </p:spTree>
    <p:extLst>
      <p:ext uri="{BB962C8B-B14F-4D97-AF65-F5344CB8AC3E}">
        <p14:creationId xmlns:p14="http://schemas.microsoft.com/office/powerpoint/2010/main" val="46897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grpId="1" nodeType="clickEffect">
                                  <p:stCondLst>
                                    <p:cond delay="0"/>
                                  </p:stCondLst>
                                  <p:childTnLst>
                                    <p:animEffect transition="out" filter="blinds(horizontal)">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grpId="1" nodeType="clickEffect">
                                  <p:stCondLst>
                                    <p:cond delay="0"/>
                                  </p:stCondLst>
                                  <p:childTnLst>
                                    <p:animEffect transition="out" filter="blinds(horizontal)">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grpId="1" nodeType="clickEffect">
                                  <p:stCondLst>
                                    <p:cond delay="0"/>
                                  </p:stCondLst>
                                  <p:childTnLst>
                                    <p:animEffect transition="out" filter="blinds(horizontal)">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3" presetClass="exit" presetSubtype="10" fill="hold" grpId="1" nodeType="clickEffect">
                                  <p:stCondLst>
                                    <p:cond delay="0"/>
                                  </p:stCondLst>
                                  <p:childTnLst>
                                    <p:animEffect transition="out" filter="blinds(horizontal)">
                                      <p:cBhvr>
                                        <p:cTn id="37" dur="500"/>
                                        <p:tgtEl>
                                          <p:spTgt spid="7"/>
                                        </p:tgtEl>
                                      </p:cBhvr>
                                    </p:animEffect>
                                    <p:set>
                                      <p:cBhvr>
                                        <p:cTn id="38" dur="1" fill="hold">
                                          <p:stCondLst>
                                            <p:cond delay="499"/>
                                          </p:stCondLst>
                                        </p:cTn>
                                        <p:tgtEl>
                                          <p:spTgt spid="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execute Java Program?</a:t>
            </a:r>
          </a:p>
        </p:txBody>
      </p:sp>
      <p:sp>
        <p:nvSpPr>
          <p:cNvPr id="3" name="Content Placeholder 2"/>
          <p:cNvSpPr>
            <a:spLocks noGrp="1"/>
          </p:cNvSpPr>
          <p:nvPr>
            <p:ph idx="1"/>
          </p:nvPr>
        </p:nvSpPr>
        <p:spPr/>
        <p:txBody>
          <a:bodyPr/>
          <a:lstStyle/>
          <a:p>
            <a:pPr marL="457200" indent="-457200">
              <a:buFont typeface="+mj-lt"/>
              <a:buAutoNum type="arabicPeriod"/>
            </a:pPr>
            <a:r>
              <a:rPr lang="en-IN" dirty="0"/>
              <a:t>Save the program with the same </a:t>
            </a:r>
            <a:r>
              <a:rPr lang="en-IN" dirty="0" smtClean="0"/>
              <a:t>name as the public class with </a:t>
            </a:r>
            <a:r>
              <a:rPr lang="en-IN" b="1" dirty="0" smtClean="0"/>
              <a:t>.java</a:t>
            </a:r>
            <a:r>
              <a:rPr lang="en-IN" dirty="0" smtClean="0"/>
              <a:t> extension</a:t>
            </a:r>
            <a:r>
              <a:rPr lang="en-US" dirty="0" smtClean="0">
                <a:solidFill>
                  <a:srgbClr val="000000"/>
                </a:solidFill>
                <a:latin typeface="Consolas"/>
              </a:rPr>
              <a:t>.</a:t>
            </a:r>
            <a:endParaRPr lang="en-IN" dirty="0"/>
          </a:p>
        </p:txBody>
      </p:sp>
      <p:pic>
        <p:nvPicPr>
          <p:cNvPr id="5" name="Picture 4"/>
          <p:cNvPicPr>
            <a:picLocks noChangeAspect="1"/>
          </p:cNvPicPr>
          <p:nvPr/>
        </p:nvPicPr>
        <p:blipFill>
          <a:blip r:embed="rId2"/>
          <a:stretch>
            <a:fillRect/>
          </a:stretch>
        </p:blipFill>
        <p:spPr>
          <a:xfrm>
            <a:off x="668337" y="1244138"/>
            <a:ext cx="8772525" cy="4829175"/>
          </a:xfrm>
          <a:prstGeom prst="rect">
            <a:avLst/>
          </a:prstGeom>
        </p:spPr>
      </p:pic>
    </p:spTree>
    <p:extLst>
      <p:ext uri="{BB962C8B-B14F-4D97-AF65-F5344CB8AC3E}">
        <p14:creationId xmlns:p14="http://schemas.microsoft.com/office/powerpoint/2010/main" val="4015263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execute Java Program?</a:t>
            </a:r>
          </a:p>
        </p:txBody>
      </p:sp>
      <p:sp>
        <p:nvSpPr>
          <p:cNvPr id="3" name="Content Placeholder 2"/>
          <p:cNvSpPr>
            <a:spLocks noGrp="1"/>
          </p:cNvSpPr>
          <p:nvPr>
            <p:ph idx="1"/>
          </p:nvPr>
        </p:nvSpPr>
        <p:spPr/>
        <p:txBody>
          <a:bodyPr/>
          <a:lstStyle/>
          <a:p>
            <a:pPr marL="457200" indent="-457200">
              <a:buFont typeface="+mj-lt"/>
              <a:buAutoNum type="arabicPeriod" startAt="2"/>
            </a:pPr>
            <a:r>
              <a:rPr lang="en-US" dirty="0"/>
              <a:t>Open command prompt (</a:t>
            </a:r>
            <a:r>
              <a:rPr lang="en-US" dirty="0" err="1"/>
              <a:t>cmd</a:t>
            </a:r>
            <a:r>
              <a:rPr lang="en-US" dirty="0"/>
              <a:t>) / terminal &amp; navigate to desired directory / folder</a:t>
            </a:r>
            <a:r>
              <a:rPr lang="en-US" dirty="0" smtClean="0"/>
              <a:t>.</a:t>
            </a:r>
          </a:p>
          <a:p>
            <a:pPr marL="457200" indent="-457200">
              <a:buFont typeface="+mj-lt"/>
              <a:buAutoNum type="arabicPeriod" startAt="2"/>
            </a:pPr>
            <a:endParaRPr lang="en-US" dirty="0" smtClean="0"/>
          </a:p>
          <a:p>
            <a:pPr marL="457200" indent="-457200">
              <a:buFont typeface="+mj-lt"/>
              <a:buAutoNum type="arabicPeriod" startAt="2"/>
            </a:pPr>
            <a:endParaRPr lang="en-US" dirty="0" smtClean="0"/>
          </a:p>
          <a:p>
            <a:pPr marL="457200" indent="-457200">
              <a:buFont typeface="+mj-lt"/>
              <a:buAutoNum type="arabicPeriod" startAt="2"/>
            </a:pPr>
            <a:endParaRPr lang="en-US" dirty="0" smtClean="0"/>
          </a:p>
          <a:p>
            <a:pPr marL="457200" indent="-457200">
              <a:buFont typeface="+mj-lt"/>
              <a:buAutoNum type="arabicPeriod" startAt="2"/>
            </a:pPr>
            <a:r>
              <a:rPr lang="en-US" dirty="0" smtClean="0"/>
              <a:t>Compile </a:t>
            </a:r>
            <a:r>
              <a:rPr lang="en-US" dirty="0"/>
              <a:t>the “.java” file with </a:t>
            </a:r>
            <a:r>
              <a:rPr lang="en-US" b="1" dirty="0" err="1"/>
              <a:t>javac</a:t>
            </a:r>
            <a:r>
              <a:rPr lang="en-US" dirty="0"/>
              <a:t> command</a:t>
            </a:r>
            <a:r>
              <a:rPr lang="en-US" dirty="0" smtClean="0"/>
              <a:t>.</a:t>
            </a:r>
          </a:p>
          <a:p>
            <a:pPr marL="457200" indent="-457200">
              <a:buFont typeface="+mj-lt"/>
              <a:buAutoNum type="arabicPeriod" startAt="2"/>
            </a:pPr>
            <a:endParaRPr lang="en-US" dirty="0"/>
          </a:p>
          <a:p>
            <a:pPr marL="457200" indent="-457200">
              <a:buFont typeface="+mj-lt"/>
              <a:buAutoNum type="arabicPeriod" startAt="2"/>
            </a:pPr>
            <a:endParaRPr lang="en-US" dirty="0" smtClean="0"/>
          </a:p>
          <a:p>
            <a:pPr marL="457200" indent="-457200">
              <a:buFont typeface="+mj-lt"/>
              <a:buAutoNum type="arabicPeriod" startAt="2"/>
            </a:pPr>
            <a:endParaRPr lang="en-US" dirty="0" smtClean="0"/>
          </a:p>
          <a:p>
            <a:pPr marL="457200" indent="-457200">
              <a:buFont typeface="+mj-lt"/>
              <a:buAutoNum type="arabicPeriod" startAt="2"/>
            </a:pPr>
            <a:r>
              <a:rPr lang="en-US" dirty="0"/>
              <a:t>Execute the “.class” file with </a:t>
            </a:r>
            <a:r>
              <a:rPr lang="en-US" b="1" dirty="0"/>
              <a:t>java</a:t>
            </a:r>
            <a:r>
              <a:rPr lang="en-US" dirty="0"/>
              <a:t> command without extension</a:t>
            </a:r>
            <a:r>
              <a:rPr lang="en-US" dirty="0" smtClean="0"/>
              <a: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777" y="1276350"/>
            <a:ext cx="7589997" cy="1080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777" y="3102347"/>
            <a:ext cx="7588800" cy="1112757"/>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b="35838"/>
          <a:stretch/>
        </p:blipFill>
        <p:spPr>
          <a:xfrm>
            <a:off x="713777" y="4961101"/>
            <a:ext cx="7478169" cy="1143000"/>
          </a:xfrm>
          <a:prstGeom prst="rect">
            <a:avLst/>
          </a:prstGeom>
        </p:spPr>
      </p:pic>
    </p:spTree>
    <p:extLst>
      <p:ext uri="{BB962C8B-B14F-4D97-AF65-F5344CB8AC3E}">
        <p14:creationId xmlns:p14="http://schemas.microsoft.com/office/powerpoint/2010/main" val="2739214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Identifiers</a:t>
            </a:r>
            <a:endParaRPr lang="en-US" dirty="0"/>
          </a:p>
        </p:txBody>
      </p:sp>
      <p:sp>
        <p:nvSpPr>
          <p:cNvPr id="3" name="Content Placeholder 2"/>
          <p:cNvSpPr>
            <a:spLocks noGrp="1"/>
          </p:cNvSpPr>
          <p:nvPr>
            <p:ph idx="1"/>
          </p:nvPr>
        </p:nvSpPr>
        <p:spPr/>
        <p:txBody>
          <a:bodyPr/>
          <a:lstStyle/>
          <a:p>
            <a:r>
              <a:rPr lang="en-IN" dirty="0" smtClean="0"/>
              <a:t>Identifiers </a:t>
            </a:r>
            <a:r>
              <a:rPr lang="en-IN" dirty="0"/>
              <a:t>are used for class names, method names, variable names </a:t>
            </a:r>
            <a:r>
              <a:rPr lang="en-IN" dirty="0" smtClean="0"/>
              <a:t>and more.</a:t>
            </a:r>
            <a:endParaRPr lang="en-IN" dirty="0"/>
          </a:p>
          <a:p>
            <a:r>
              <a:rPr lang="en-IN" dirty="0"/>
              <a:t>An identifier may be any descriptive sequence of</a:t>
            </a:r>
          </a:p>
          <a:p>
            <a:pPr lvl="1"/>
            <a:r>
              <a:rPr lang="en-IN" dirty="0"/>
              <a:t>uppercase(A…Z) and lowercase(</a:t>
            </a:r>
            <a:r>
              <a:rPr lang="en-IN" dirty="0" err="1"/>
              <a:t>a..z</a:t>
            </a:r>
            <a:r>
              <a:rPr lang="en-IN" dirty="0"/>
              <a:t>) letters</a:t>
            </a:r>
          </a:p>
          <a:p>
            <a:pPr lvl="1"/>
            <a:r>
              <a:rPr lang="en-IN" dirty="0"/>
              <a:t>Numbers(0..9)</a:t>
            </a:r>
          </a:p>
          <a:p>
            <a:pPr lvl="1"/>
            <a:r>
              <a:rPr lang="en-IN" dirty="0"/>
              <a:t>Underscore(</a:t>
            </a:r>
            <a:r>
              <a:rPr lang="en-IN" dirty="0">
                <a:latin typeface="Consolas" panose="020B0609020204030204" pitchFamily="49" charset="0"/>
              </a:rPr>
              <a:t>_</a:t>
            </a:r>
            <a:r>
              <a:rPr lang="en-IN" dirty="0"/>
              <a:t>) and dollar-sign($) </a:t>
            </a:r>
            <a:r>
              <a:rPr lang="en-IN" dirty="0" smtClean="0"/>
              <a:t>characters</a:t>
            </a:r>
          </a:p>
          <a:p>
            <a:r>
              <a:rPr lang="en-IN" dirty="0" smtClean="0"/>
              <a:t>Rules for Identifiers (other than above mention point)</a:t>
            </a:r>
          </a:p>
          <a:p>
            <a:pPr lvl="1"/>
            <a:r>
              <a:rPr lang="en-US" dirty="0"/>
              <a:t>There should not be any space in an identifier. For example, </a:t>
            </a:r>
            <a:r>
              <a:rPr lang="en-US" b="1" dirty="0" err="1" smtClean="0"/>
              <a:t>darshan</a:t>
            </a:r>
            <a:r>
              <a:rPr lang="en-US" b="1" dirty="0" smtClean="0"/>
              <a:t> </a:t>
            </a:r>
            <a:r>
              <a:rPr lang="en-US" b="1" dirty="0" err="1" smtClean="0"/>
              <a:t>uni</a:t>
            </a:r>
            <a:r>
              <a:rPr lang="en-US" dirty="0" smtClean="0"/>
              <a:t> is </a:t>
            </a:r>
            <a:r>
              <a:rPr lang="en-US" dirty="0"/>
              <a:t>an invalid identifier.</a:t>
            </a:r>
          </a:p>
          <a:p>
            <a:pPr lvl="1"/>
            <a:r>
              <a:rPr lang="en-US" dirty="0"/>
              <a:t>An identifier should not contain a number at the starting. For example, </a:t>
            </a:r>
            <a:r>
              <a:rPr lang="en-US" dirty="0" smtClean="0"/>
              <a:t>123darshan </a:t>
            </a:r>
            <a:r>
              <a:rPr lang="en-US" dirty="0"/>
              <a:t>is an invalid identifier</a:t>
            </a:r>
            <a:r>
              <a:rPr lang="en-US" dirty="0" smtClean="0"/>
              <a:t>.</a:t>
            </a:r>
          </a:p>
          <a:p>
            <a:pPr lvl="1"/>
            <a:r>
              <a:rPr lang="en-US" dirty="0"/>
              <a:t>We can't use the Java reserved keywords as an identifier such as </a:t>
            </a:r>
            <a:r>
              <a:rPr lang="en-US" dirty="0" err="1"/>
              <a:t>int</a:t>
            </a:r>
            <a:r>
              <a:rPr lang="en-US" dirty="0"/>
              <a:t>, float, double, char, etc. For example, </a:t>
            </a:r>
            <a:r>
              <a:rPr lang="en-US" dirty="0" err="1"/>
              <a:t>int</a:t>
            </a:r>
            <a:r>
              <a:rPr lang="en-US" dirty="0"/>
              <a:t> double is an invalid identifier in Java</a:t>
            </a:r>
            <a:r>
              <a:rPr lang="en-US" dirty="0" smtClean="0"/>
              <a:t>.</a:t>
            </a:r>
            <a:endParaRPr lang="en-IN" dirty="0"/>
          </a:p>
          <a:p>
            <a:r>
              <a:rPr lang="en-US" dirty="0" smtClean="0"/>
              <a:t>Examples for </a:t>
            </a:r>
            <a:r>
              <a:rPr lang="en-US" dirty="0" smtClean="0">
                <a:solidFill>
                  <a:schemeClr val="accent3"/>
                </a:solidFill>
              </a:rPr>
              <a:t>valid</a:t>
            </a:r>
            <a:r>
              <a:rPr lang="en-US" dirty="0" smtClean="0"/>
              <a:t> Identifiers,</a:t>
            </a:r>
          </a:p>
          <a:p>
            <a:pPr lvl="1"/>
            <a:r>
              <a:rPr lang="en-US" dirty="0" err="1" smtClean="0"/>
              <a:t>AvgTemp</a:t>
            </a:r>
            <a:endParaRPr lang="en-US" dirty="0" smtClean="0"/>
          </a:p>
          <a:p>
            <a:pPr lvl="1"/>
            <a:r>
              <a:rPr lang="en-US" dirty="0" smtClean="0"/>
              <a:t>count</a:t>
            </a:r>
          </a:p>
          <a:p>
            <a:pPr lvl="1"/>
            <a:r>
              <a:rPr lang="en-US" dirty="0" smtClean="0"/>
              <a:t>a4</a:t>
            </a:r>
          </a:p>
          <a:p>
            <a:pPr lvl="1"/>
            <a:r>
              <a:rPr lang="en-US" dirty="0" smtClean="0"/>
              <a:t>$test</a:t>
            </a:r>
          </a:p>
          <a:p>
            <a:pPr lvl="1"/>
            <a:r>
              <a:rPr lang="en-US" dirty="0" err="1" smtClean="0"/>
              <a:t>this</a:t>
            </a:r>
            <a:r>
              <a:rPr lang="en-US" dirty="0" err="1" smtClean="0">
                <a:latin typeface="Consolas" panose="020B0609020204030204" pitchFamily="49" charset="0"/>
              </a:rPr>
              <a:t>_</a:t>
            </a:r>
            <a:r>
              <a:rPr lang="en-US" dirty="0" err="1" smtClean="0"/>
              <a:t>is</a:t>
            </a:r>
            <a:r>
              <a:rPr lang="en-US" dirty="0" err="1" smtClean="0">
                <a:latin typeface="Consolas" panose="020B0609020204030204" pitchFamily="49" charset="0"/>
              </a:rPr>
              <a:t>_</a:t>
            </a:r>
            <a:r>
              <a:rPr lang="en-US" dirty="0" err="1" smtClean="0"/>
              <a:t>ok</a:t>
            </a:r>
            <a:endParaRPr lang="en-US" dirty="0" smtClean="0"/>
          </a:p>
        </p:txBody>
      </p:sp>
      <p:sp>
        <p:nvSpPr>
          <p:cNvPr id="4" name="TextBox 3"/>
          <p:cNvSpPr txBox="1"/>
          <p:nvPr/>
        </p:nvSpPr>
        <p:spPr>
          <a:xfrm>
            <a:off x="7809012" y="4942560"/>
            <a:ext cx="3357009" cy="369332"/>
          </a:xfrm>
          <a:prstGeom prst="rect">
            <a:avLst/>
          </a:prstGeom>
          <a:noFill/>
        </p:spPr>
        <p:txBody>
          <a:bodyPr wrap="none" rtlCol="0">
            <a:spAutoFit/>
          </a:bodyPr>
          <a:lstStyle/>
          <a:p>
            <a:r>
              <a:rPr lang="en-US" dirty="0" smtClean="0">
                <a:solidFill>
                  <a:schemeClr val="bg1">
                    <a:lumMod val="75000"/>
                  </a:schemeClr>
                </a:solidFill>
              </a:rPr>
              <a:t>(Identifiers can not start with digit)</a:t>
            </a:r>
            <a:endParaRPr lang="en-US" dirty="0">
              <a:solidFill>
                <a:schemeClr val="bg1">
                  <a:lumMod val="75000"/>
                </a:schemeClr>
              </a:solidFill>
            </a:endParaRPr>
          </a:p>
        </p:txBody>
      </p:sp>
      <p:sp>
        <p:nvSpPr>
          <p:cNvPr id="5" name="TextBox 4"/>
          <p:cNvSpPr txBox="1"/>
          <p:nvPr/>
        </p:nvSpPr>
        <p:spPr>
          <a:xfrm>
            <a:off x="7809012" y="5303579"/>
            <a:ext cx="3267241" cy="369332"/>
          </a:xfrm>
          <a:prstGeom prst="rect">
            <a:avLst/>
          </a:prstGeom>
          <a:noFill/>
        </p:spPr>
        <p:txBody>
          <a:bodyPr wrap="none" rtlCol="0">
            <a:spAutoFit/>
          </a:bodyPr>
          <a:lstStyle/>
          <a:p>
            <a:r>
              <a:rPr lang="en-US" dirty="0" smtClean="0">
                <a:solidFill>
                  <a:schemeClr val="bg1">
                    <a:lumMod val="75000"/>
                  </a:schemeClr>
                </a:solidFill>
              </a:rPr>
              <a:t>(Identifiers can not contain dash)</a:t>
            </a:r>
            <a:endParaRPr lang="en-US" dirty="0">
              <a:solidFill>
                <a:schemeClr val="bg1">
                  <a:lumMod val="75000"/>
                </a:schemeClr>
              </a:solidFill>
            </a:endParaRPr>
          </a:p>
        </p:txBody>
      </p:sp>
      <p:sp>
        <p:nvSpPr>
          <p:cNvPr id="6" name="TextBox 5"/>
          <p:cNvSpPr txBox="1"/>
          <p:nvPr/>
        </p:nvSpPr>
        <p:spPr>
          <a:xfrm>
            <a:off x="7809012" y="5648801"/>
            <a:ext cx="3365024" cy="369332"/>
          </a:xfrm>
          <a:prstGeom prst="rect">
            <a:avLst/>
          </a:prstGeom>
          <a:noFill/>
        </p:spPr>
        <p:txBody>
          <a:bodyPr wrap="none" rtlCol="0">
            <a:spAutoFit/>
          </a:bodyPr>
          <a:lstStyle/>
          <a:p>
            <a:r>
              <a:rPr lang="en-US" dirty="0" smtClean="0">
                <a:solidFill>
                  <a:schemeClr val="bg1">
                    <a:lumMod val="75000"/>
                  </a:schemeClr>
                </a:solidFill>
              </a:rPr>
              <a:t>(Identifiers can not contains slash)</a:t>
            </a:r>
            <a:endParaRPr lang="en-US" dirty="0">
              <a:solidFill>
                <a:schemeClr val="bg1">
                  <a:lumMod val="75000"/>
                </a:schemeClr>
              </a:solidFill>
            </a:endParaRPr>
          </a:p>
        </p:txBody>
      </p:sp>
      <p:sp>
        <p:nvSpPr>
          <p:cNvPr id="9" name="Content Placeholder 2"/>
          <p:cNvSpPr txBox="1">
            <a:spLocks/>
          </p:cNvSpPr>
          <p:nvPr/>
        </p:nvSpPr>
        <p:spPr>
          <a:xfrm>
            <a:off x="5538080" y="4573786"/>
            <a:ext cx="4597967" cy="1466288"/>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Examples for </a:t>
            </a:r>
            <a:r>
              <a:rPr lang="en-US" dirty="0" smtClean="0">
                <a:solidFill>
                  <a:srgbClr val="FF0000"/>
                </a:solidFill>
              </a:rPr>
              <a:t>invalid</a:t>
            </a:r>
            <a:r>
              <a:rPr lang="en-US" dirty="0" smtClean="0"/>
              <a:t> Identifiers,</a:t>
            </a:r>
          </a:p>
          <a:p>
            <a:pPr lvl="1"/>
            <a:r>
              <a:rPr lang="en-US" dirty="0" smtClean="0"/>
              <a:t>2count</a:t>
            </a:r>
          </a:p>
          <a:p>
            <a:pPr lvl="1"/>
            <a:r>
              <a:rPr lang="en-US" dirty="0" smtClean="0"/>
              <a:t>High-temp</a:t>
            </a:r>
          </a:p>
          <a:p>
            <a:pPr lvl="1"/>
            <a:r>
              <a:rPr lang="en-US" dirty="0" smtClean="0"/>
              <a:t>Ok/</a:t>
            </a:r>
            <a:r>
              <a:rPr lang="en-US" dirty="0" err="1" smtClean="0"/>
              <a:t>NotOK</a:t>
            </a:r>
            <a:endParaRPr lang="en-US" dirty="0"/>
          </a:p>
        </p:txBody>
      </p:sp>
    </p:spTree>
    <p:extLst>
      <p:ext uri="{BB962C8B-B14F-4D97-AF65-F5344CB8AC3E}">
        <p14:creationId xmlns:p14="http://schemas.microsoft.com/office/powerpoint/2010/main" val="1470764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
                                            <p:txEl>
                                              <p:pRg st="0" end="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
                                            <p:txEl>
                                              <p:pRg st="1" end="1"/>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
                                            <p:txEl>
                                              <p:pRg st="2" end="2"/>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
                                            <p:txEl>
                                              <p:pRg st="3" end="3"/>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P spid="6" grpId="0"/>
      <p:bldP spid="9"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 Types</a:t>
            </a:r>
            <a:endParaRPr lang="en-US" dirty="0"/>
          </a:p>
        </p:txBody>
      </p:sp>
      <p:sp>
        <p:nvSpPr>
          <p:cNvPr id="4" name="Freeform 3"/>
          <p:cNvSpPr/>
          <p:nvPr/>
        </p:nvSpPr>
        <p:spPr>
          <a:xfrm>
            <a:off x="3402729" y="1465113"/>
            <a:ext cx="2845670" cy="648005"/>
          </a:xfrm>
          <a:custGeom>
            <a:avLst/>
            <a:gdLst>
              <a:gd name="connsiteX0" fmla="*/ 0 w 2845670"/>
              <a:gd name="connsiteY0" fmla="*/ 64801 h 648005"/>
              <a:gd name="connsiteX1" fmla="*/ 64801 w 2845670"/>
              <a:gd name="connsiteY1" fmla="*/ 0 h 648005"/>
              <a:gd name="connsiteX2" fmla="*/ 2780870 w 2845670"/>
              <a:gd name="connsiteY2" fmla="*/ 0 h 648005"/>
              <a:gd name="connsiteX3" fmla="*/ 2845671 w 2845670"/>
              <a:gd name="connsiteY3" fmla="*/ 64801 h 648005"/>
              <a:gd name="connsiteX4" fmla="*/ 2845670 w 2845670"/>
              <a:gd name="connsiteY4" fmla="*/ 583205 h 648005"/>
              <a:gd name="connsiteX5" fmla="*/ 2780869 w 2845670"/>
              <a:gd name="connsiteY5" fmla="*/ 648006 h 648005"/>
              <a:gd name="connsiteX6" fmla="*/ 64801 w 2845670"/>
              <a:gd name="connsiteY6" fmla="*/ 648005 h 648005"/>
              <a:gd name="connsiteX7" fmla="*/ 0 w 2845670"/>
              <a:gd name="connsiteY7" fmla="*/ 583204 h 648005"/>
              <a:gd name="connsiteX8" fmla="*/ 0 w 2845670"/>
              <a:gd name="connsiteY8" fmla="*/ 64801 h 64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45670" h="648005">
                <a:moveTo>
                  <a:pt x="0" y="64801"/>
                </a:moveTo>
                <a:cubicBezTo>
                  <a:pt x="0" y="29012"/>
                  <a:pt x="29012" y="0"/>
                  <a:pt x="64801" y="0"/>
                </a:cubicBezTo>
                <a:lnTo>
                  <a:pt x="2780870" y="0"/>
                </a:lnTo>
                <a:cubicBezTo>
                  <a:pt x="2816659" y="0"/>
                  <a:pt x="2845671" y="29012"/>
                  <a:pt x="2845671" y="64801"/>
                </a:cubicBezTo>
                <a:cubicBezTo>
                  <a:pt x="2845671" y="237602"/>
                  <a:pt x="2845670" y="410404"/>
                  <a:pt x="2845670" y="583205"/>
                </a:cubicBezTo>
                <a:cubicBezTo>
                  <a:pt x="2845670" y="618994"/>
                  <a:pt x="2816658" y="648006"/>
                  <a:pt x="2780869" y="648006"/>
                </a:cubicBezTo>
                <a:lnTo>
                  <a:pt x="64801" y="648005"/>
                </a:lnTo>
                <a:cubicBezTo>
                  <a:pt x="29012" y="648005"/>
                  <a:pt x="0" y="618993"/>
                  <a:pt x="0" y="583204"/>
                </a:cubicBezTo>
                <a:lnTo>
                  <a:pt x="0" y="64801"/>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10419" tIns="110419" rIns="110419" bIns="110419" numCol="1" spcCol="1270" anchor="ctr" anchorCtr="0">
            <a:noAutofit/>
          </a:bodyPr>
          <a:lstStyle/>
          <a:p>
            <a:pPr lvl="0" algn="ctr" defTabSz="1066800">
              <a:lnSpc>
                <a:spcPct val="90000"/>
              </a:lnSpc>
              <a:spcBef>
                <a:spcPct val="0"/>
              </a:spcBef>
              <a:spcAft>
                <a:spcPct val="35000"/>
              </a:spcAft>
            </a:pPr>
            <a:r>
              <a:rPr lang="en-IN" sz="2400" kern="1200" dirty="0" smtClean="0"/>
              <a:t>Java </a:t>
            </a:r>
            <a:r>
              <a:rPr lang="en-IN" sz="2400" kern="1200" dirty="0" err="1" smtClean="0"/>
              <a:t>Datatypes</a:t>
            </a:r>
            <a:endParaRPr lang="en-IN" sz="2400" kern="1200" dirty="0"/>
          </a:p>
        </p:txBody>
      </p:sp>
      <p:grpSp>
        <p:nvGrpSpPr>
          <p:cNvPr id="5" name="Group 4"/>
          <p:cNvGrpSpPr/>
          <p:nvPr/>
        </p:nvGrpSpPr>
        <p:grpSpPr>
          <a:xfrm>
            <a:off x="197037" y="3559513"/>
            <a:ext cx="7047652" cy="1650477"/>
            <a:chOff x="197037" y="3559513"/>
            <a:chExt cx="7047652" cy="1650477"/>
          </a:xfrm>
        </p:grpSpPr>
        <p:sp>
          <p:nvSpPr>
            <p:cNvPr id="6" name="Freeform 5"/>
            <p:cNvSpPr/>
            <p:nvPr/>
          </p:nvSpPr>
          <p:spPr>
            <a:xfrm>
              <a:off x="2507640" y="3559513"/>
              <a:ext cx="333913" cy="1002471"/>
            </a:xfrm>
            <a:custGeom>
              <a:avLst/>
              <a:gdLst/>
              <a:ahLst/>
              <a:cxnLst/>
              <a:rect l="0" t="0" r="0" b="0"/>
              <a:pathLst>
                <a:path>
                  <a:moveTo>
                    <a:pt x="0" y="0"/>
                  </a:moveTo>
                  <a:lnTo>
                    <a:pt x="0" y="501235"/>
                  </a:lnTo>
                  <a:lnTo>
                    <a:pt x="333913" y="501235"/>
                  </a:lnTo>
                  <a:lnTo>
                    <a:pt x="333913" y="1002471"/>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grpSp>
          <p:nvGrpSpPr>
            <p:cNvPr id="7" name="Group 6"/>
            <p:cNvGrpSpPr/>
            <p:nvPr/>
          </p:nvGrpSpPr>
          <p:grpSpPr>
            <a:xfrm>
              <a:off x="197037" y="3559513"/>
              <a:ext cx="7047652" cy="1650477"/>
              <a:chOff x="197037" y="3559513"/>
              <a:chExt cx="7047652" cy="1650477"/>
            </a:xfrm>
          </p:grpSpPr>
          <p:sp>
            <p:nvSpPr>
              <p:cNvPr id="8" name="Freeform 7"/>
              <p:cNvSpPr/>
              <p:nvPr/>
            </p:nvSpPr>
            <p:spPr>
              <a:xfrm>
                <a:off x="867391" y="3559513"/>
                <a:ext cx="1640248" cy="1002471"/>
              </a:xfrm>
              <a:custGeom>
                <a:avLst/>
                <a:gdLst/>
                <a:ahLst/>
                <a:cxnLst/>
                <a:rect l="0" t="0" r="0" b="0"/>
                <a:pathLst>
                  <a:path>
                    <a:moveTo>
                      <a:pt x="1640248" y="0"/>
                    </a:moveTo>
                    <a:lnTo>
                      <a:pt x="1640248" y="501235"/>
                    </a:lnTo>
                    <a:lnTo>
                      <a:pt x="0" y="501235"/>
                    </a:lnTo>
                    <a:lnTo>
                      <a:pt x="0" y="1002471"/>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9" name="Freeform 8"/>
              <p:cNvSpPr/>
              <p:nvPr/>
            </p:nvSpPr>
            <p:spPr>
              <a:xfrm>
                <a:off x="197037" y="4561985"/>
                <a:ext cx="1340709" cy="648005"/>
              </a:xfrm>
              <a:custGeom>
                <a:avLst/>
                <a:gdLst>
                  <a:gd name="connsiteX0" fmla="*/ 0 w 1340709"/>
                  <a:gd name="connsiteY0" fmla="*/ 64801 h 648005"/>
                  <a:gd name="connsiteX1" fmla="*/ 64801 w 1340709"/>
                  <a:gd name="connsiteY1" fmla="*/ 0 h 648005"/>
                  <a:gd name="connsiteX2" fmla="*/ 1275909 w 1340709"/>
                  <a:gd name="connsiteY2" fmla="*/ 0 h 648005"/>
                  <a:gd name="connsiteX3" fmla="*/ 1340710 w 1340709"/>
                  <a:gd name="connsiteY3" fmla="*/ 64801 h 648005"/>
                  <a:gd name="connsiteX4" fmla="*/ 1340709 w 1340709"/>
                  <a:gd name="connsiteY4" fmla="*/ 583205 h 648005"/>
                  <a:gd name="connsiteX5" fmla="*/ 1275908 w 1340709"/>
                  <a:gd name="connsiteY5" fmla="*/ 648006 h 648005"/>
                  <a:gd name="connsiteX6" fmla="*/ 64801 w 1340709"/>
                  <a:gd name="connsiteY6" fmla="*/ 648005 h 648005"/>
                  <a:gd name="connsiteX7" fmla="*/ 0 w 1340709"/>
                  <a:gd name="connsiteY7" fmla="*/ 583204 h 648005"/>
                  <a:gd name="connsiteX8" fmla="*/ 0 w 1340709"/>
                  <a:gd name="connsiteY8" fmla="*/ 64801 h 64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0709" h="648005">
                    <a:moveTo>
                      <a:pt x="0" y="64801"/>
                    </a:moveTo>
                    <a:cubicBezTo>
                      <a:pt x="0" y="29012"/>
                      <a:pt x="29012" y="0"/>
                      <a:pt x="64801" y="0"/>
                    </a:cubicBezTo>
                    <a:lnTo>
                      <a:pt x="1275909" y="0"/>
                    </a:lnTo>
                    <a:cubicBezTo>
                      <a:pt x="1311698" y="0"/>
                      <a:pt x="1340710" y="29012"/>
                      <a:pt x="1340710" y="64801"/>
                    </a:cubicBezTo>
                    <a:cubicBezTo>
                      <a:pt x="1340710" y="237602"/>
                      <a:pt x="1340709" y="410404"/>
                      <a:pt x="1340709" y="583205"/>
                    </a:cubicBezTo>
                    <a:cubicBezTo>
                      <a:pt x="1340709" y="618994"/>
                      <a:pt x="1311697" y="648006"/>
                      <a:pt x="1275908" y="648006"/>
                    </a:cubicBezTo>
                    <a:lnTo>
                      <a:pt x="64801" y="648005"/>
                    </a:lnTo>
                    <a:cubicBezTo>
                      <a:pt x="29012" y="648005"/>
                      <a:pt x="0" y="618993"/>
                      <a:pt x="0" y="583204"/>
                    </a:cubicBezTo>
                    <a:lnTo>
                      <a:pt x="0" y="64801"/>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10419" tIns="110419" rIns="110419" bIns="110419" numCol="1" spcCol="1270" anchor="ctr" anchorCtr="0">
                <a:noAutofit/>
              </a:bodyPr>
              <a:lstStyle/>
              <a:p>
                <a:pPr lvl="0" algn="ctr" defTabSz="1066800">
                  <a:lnSpc>
                    <a:spcPct val="90000"/>
                  </a:lnSpc>
                  <a:spcBef>
                    <a:spcPct val="0"/>
                  </a:spcBef>
                  <a:spcAft>
                    <a:spcPct val="35000"/>
                  </a:spcAft>
                </a:pPr>
                <a:r>
                  <a:rPr lang="en-IN" sz="2400" kern="1200" dirty="0" smtClean="0"/>
                  <a:t>Integers</a:t>
                </a:r>
                <a:endParaRPr lang="en-IN" sz="2400" kern="1200" dirty="0"/>
              </a:p>
            </p:txBody>
          </p:sp>
          <p:sp>
            <p:nvSpPr>
              <p:cNvPr id="10" name="Freeform 9"/>
              <p:cNvSpPr/>
              <p:nvPr/>
            </p:nvSpPr>
            <p:spPr>
              <a:xfrm>
                <a:off x="1802497" y="4561985"/>
                <a:ext cx="2078112" cy="648005"/>
              </a:xfrm>
              <a:custGeom>
                <a:avLst/>
                <a:gdLst>
                  <a:gd name="connsiteX0" fmla="*/ 0 w 2078112"/>
                  <a:gd name="connsiteY0" fmla="*/ 64801 h 648005"/>
                  <a:gd name="connsiteX1" fmla="*/ 64801 w 2078112"/>
                  <a:gd name="connsiteY1" fmla="*/ 0 h 648005"/>
                  <a:gd name="connsiteX2" fmla="*/ 2013312 w 2078112"/>
                  <a:gd name="connsiteY2" fmla="*/ 0 h 648005"/>
                  <a:gd name="connsiteX3" fmla="*/ 2078113 w 2078112"/>
                  <a:gd name="connsiteY3" fmla="*/ 64801 h 648005"/>
                  <a:gd name="connsiteX4" fmla="*/ 2078112 w 2078112"/>
                  <a:gd name="connsiteY4" fmla="*/ 583205 h 648005"/>
                  <a:gd name="connsiteX5" fmla="*/ 2013311 w 2078112"/>
                  <a:gd name="connsiteY5" fmla="*/ 648006 h 648005"/>
                  <a:gd name="connsiteX6" fmla="*/ 64801 w 2078112"/>
                  <a:gd name="connsiteY6" fmla="*/ 648005 h 648005"/>
                  <a:gd name="connsiteX7" fmla="*/ 0 w 2078112"/>
                  <a:gd name="connsiteY7" fmla="*/ 583204 h 648005"/>
                  <a:gd name="connsiteX8" fmla="*/ 0 w 2078112"/>
                  <a:gd name="connsiteY8" fmla="*/ 64801 h 64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8112" h="648005">
                    <a:moveTo>
                      <a:pt x="0" y="64801"/>
                    </a:moveTo>
                    <a:cubicBezTo>
                      <a:pt x="0" y="29012"/>
                      <a:pt x="29012" y="0"/>
                      <a:pt x="64801" y="0"/>
                    </a:cubicBezTo>
                    <a:lnTo>
                      <a:pt x="2013312" y="0"/>
                    </a:lnTo>
                    <a:cubicBezTo>
                      <a:pt x="2049101" y="0"/>
                      <a:pt x="2078113" y="29012"/>
                      <a:pt x="2078113" y="64801"/>
                    </a:cubicBezTo>
                    <a:cubicBezTo>
                      <a:pt x="2078113" y="237602"/>
                      <a:pt x="2078112" y="410404"/>
                      <a:pt x="2078112" y="583205"/>
                    </a:cubicBezTo>
                    <a:cubicBezTo>
                      <a:pt x="2078112" y="618994"/>
                      <a:pt x="2049100" y="648006"/>
                      <a:pt x="2013311" y="648006"/>
                    </a:cubicBezTo>
                    <a:lnTo>
                      <a:pt x="64801" y="648005"/>
                    </a:lnTo>
                    <a:cubicBezTo>
                      <a:pt x="29012" y="648005"/>
                      <a:pt x="0" y="618993"/>
                      <a:pt x="0" y="583204"/>
                    </a:cubicBezTo>
                    <a:lnTo>
                      <a:pt x="0" y="64801"/>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10419" tIns="110419" rIns="110419" bIns="110419" numCol="1" spcCol="1270" anchor="ctr" anchorCtr="0">
                <a:noAutofit/>
              </a:bodyPr>
              <a:lstStyle/>
              <a:p>
                <a:pPr lvl="0" algn="ctr" defTabSz="1066800">
                  <a:lnSpc>
                    <a:spcPct val="90000"/>
                  </a:lnSpc>
                  <a:spcBef>
                    <a:spcPct val="0"/>
                  </a:spcBef>
                  <a:spcAft>
                    <a:spcPct val="35000"/>
                  </a:spcAft>
                </a:pPr>
                <a:r>
                  <a:rPr lang="en-IN" sz="2400" kern="1200" dirty="0" smtClean="0"/>
                  <a:t>Floating-point numbers</a:t>
                </a:r>
                <a:endParaRPr lang="en-IN" sz="2400" kern="1200" dirty="0"/>
              </a:p>
            </p:txBody>
          </p:sp>
          <p:sp>
            <p:nvSpPr>
              <p:cNvPr id="11" name="Freeform 10"/>
              <p:cNvSpPr/>
              <p:nvPr/>
            </p:nvSpPr>
            <p:spPr>
              <a:xfrm>
                <a:off x="2507640" y="3559513"/>
                <a:ext cx="2406770" cy="1002471"/>
              </a:xfrm>
              <a:custGeom>
                <a:avLst/>
                <a:gdLst/>
                <a:ahLst/>
                <a:cxnLst/>
                <a:rect l="0" t="0" r="0" b="0"/>
                <a:pathLst>
                  <a:path>
                    <a:moveTo>
                      <a:pt x="0" y="0"/>
                    </a:moveTo>
                    <a:lnTo>
                      <a:pt x="0" y="501235"/>
                    </a:lnTo>
                    <a:lnTo>
                      <a:pt x="2406770" y="501235"/>
                    </a:lnTo>
                    <a:lnTo>
                      <a:pt x="2406770" y="1002471"/>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12" name="Freeform 11"/>
              <p:cNvSpPr/>
              <p:nvPr/>
            </p:nvSpPr>
            <p:spPr>
              <a:xfrm>
                <a:off x="4145361" y="4561985"/>
                <a:ext cx="1538099" cy="648005"/>
              </a:xfrm>
              <a:custGeom>
                <a:avLst/>
                <a:gdLst>
                  <a:gd name="connsiteX0" fmla="*/ 0 w 1538099"/>
                  <a:gd name="connsiteY0" fmla="*/ 64801 h 648005"/>
                  <a:gd name="connsiteX1" fmla="*/ 64801 w 1538099"/>
                  <a:gd name="connsiteY1" fmla="*/ 0 h 648005"/>
                  <a:gd name="connsiteX2" fmla="*/ 1473299 w 1538099"/>
                  <a:gd name="connsiteY2" fmla="*/ 0 h 648005"/>
                  <a:gd name="connsiteX3" fmla="*/ 1538100 w 1538099"/>
                  <a:gd name="connsiteY3" fmla="*/ 64801 h 648005"/>
                  <a:gd name="connsiteX4" fmla="*/ 1538099 w 1538099"/>
                  <a:gd name="connsiteY4" fmla="*/ 583205 h 648005"/>
                  <a:gd name="connsiteX5" fmla="*/ 1473298 w 1538099"/>
                  <a:gd name="connsiteY5" fmla="*/ 648006 h 648005"/>
                  <a:gd name="connsiteX6" fmla="*/ 64801 w 1538099"/>
                  <a:gd name="connsiteY6" fmla="*/ 648005 h 648005"/>
                  <a:gd name="connsiteX7" fmla="*/ 0 w 1538099"/>
                  <a:gd name="connsiteY7" fmla="*/ 583204 h 648005"/>
                  <a:gd name="connsiteX8" fmla="*/ 0 w 1538099"/>
                  <a:gd name="connsiteY8" fmla="*/ 64801 h 64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8099" h="648005">
                    <a:moveTo>
                      <a:pt x="0" y="64801"/>
                    </a:moveTo>
                    <a:cubicBezTo>
                      <a:pt x="0" y="29012"/>
                      <a:pt x="29012" y="0"/>
                      <a:pt x="64801" y="0"/>
                    </a:cubicBezTo>
                    <a:lnTo>
                      <a:pt x="1473299" y="0"/>
                    </a:lnTo>
                    <a:cubicBezTo>
                      <a:pt x="1509088" y="0"/>
                      <a:pt x="1538100" y="29012"/>
                      <a:pt x="1538100" y="64801"/>
                    </a:cubicBezTo>
                    <a:cubicBezTo>
                      <a:pt x="1538100" y="237602"/>
                      <a:pt x="1538099" y="410404"/>
                      <a:pt x="1538099" y="583205"/>
                    </a:cubicBezTo>
                    <a:cubicBezTo>
                      <a:pt x="1538099" y="618994"/>
                      <a:pt x="1509087" y="648006"/>
                      <a:pt x="1473298" y="648006"/>
                    </a:cubicBezTo>
                    <a:lnTo>
                      <a:pt x="64801" y="648005"/>
                    </a:lnTo>
                    <a:cubicBezTo>
                      <a:pt x="29012" y="648005"/>
                      <a:pt x="0" y="618993"/>
                      <a:pt x="0" y="583204"/>
                    </a:cubicBezTo>
                    <a:lnTo>
                      <a:pt x="0" y="64801"/>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10419" tIns="110419" rIns="110419" bIns="110419" numCol="1" spcCol="1270" anchor="ctr" anchorCtr="0">
                <a:noAutofit/>
              </a:bodyPr>
              <a:lstStyle/>
              <a:p>
                <a:pPr lvl="0" algn="ctr" defTabSz="1066800">
                  <a:lnSpc>
                    <a:spcPct val="90000"/>
                  </a:lnSpc>
                  <a:spcBef>
                    <a:spcPct val="0"/>
                  </a:spcBef>
                  <a:spcAft>
                    <a:spcPct val="35000"/>
                  </a:spcAft>
                </a:pPr>
                <a:r>
                  <a:rPr lang="en-IN" sz="2400" kern="1200" dirty="0" smtClean="0"/>
                  <a:t>Characters</a:t>
                </a:r>
                <a:endParaRPr lang="en-IN" sz="2400" kern="1200" dirty="0"/>
              </a:p>
            </p:txBody>
          </p:sp>
          <p:sp>
            <p:nvSpPr>
              <p:cNvPr id="13" name="Freeform 12"/>
              <p:cNvSpPr/>
              <p:nvPr/>
            </p:nvSpPr>
            <p:spPr>
              <a:xfrm>
                <a:off x="2507640" y="3559513"/>
                <a:ext cx="4088809" cy="1002471"/>
              </a:xfrm>
              <a:custGeom>
                <a:avLst/>
                <a:gdLst/>
                <a:ahLst/>
                <a:cxnLst/>
                <a:rect l="0" t="0" r="0" b="0"/>
                <a:pathLst>
                  <a:path>
                    <a:moveTo>
                      <a:pt x="0" y="0"/>
                    </a:moveTo>
                    <a:lnTo>
                      <a:pt x="0" y="501235"/>
                    </a:lnTo>
                    <a:lnTo>
                      <a:pt x="4088809" y="501235"/>
                    </a:lnTo>
                    <a:lnTo>
                      <a:pt x="4088809" y="1002471"/>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14" name="Freeform 13"/>
              <p:cNvSpPr/>
              <p:nvPr/>
            </p:nvSpPr>
            <p:spPr>
              <a:xfrm>
                <a:off x="5948211" y="4561985"/>
                <a:ext cx="1296478" cy="648005"/>
              </a:xfrm>
              <a:custGeom>
                <a:avLst/>
                <a:gdLst>
                  <a:gd name="connsiteX0" fmla="*/ 0 w 1296478"/>
                  <a:gd name="connsiteY0" fmla="*/ 64801 h 648005"/>
                  <a:gd name="connsiteX1" fmla="*/ 64801 w 1296478"/>
                  <a:gd name="connsiteY1" fmla="*/ 0 h 648005"/>
                  <a:gd name="connsiteX2" fmla="*/ 1231678 w 1296478"/>
                  <a:gd name="connsiteY2" fmla="*/ 0 h 648005"/>
                  <a:gd name="connsiteX3" fmla="*/ 1296479 w 1296478"/>
                  <a:gd name="connsiteY3" fmla="*/ 64801 h 648005"/>
                  <a:gd name="connsiteX4" fmla="*/ 1296478 w 1296478"/>
                  <a:gd name="connsiteY4" fmla="*/ 583205 h 648005"/>
                  <a:gd name="connsiteX5" fmla="*/ 1231677 w 1296478"/>
                  <a:gd name="connsiteY5" fmla="*/ 648006 h 648005"/>
                  <a:gd name="connsiteX6" fmla="*/ 64801 w 1296478"/>
                  <a:gd name="connsiteY6" fmla="*/ 648005 h 648005"/>
                  <a:gd name="connsiteX7" fmla="*/ 0 w 1296478"/>
                  <a:gd name="connsiteY7" fmla="*/ 583204 h 648005"/>
                  <a:gd name="connsiteX8" fmla="*/ 0 w 1296478"/>
                  <a:gd name="connsiteY8" fmla="*/ 64801 h 64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6478" h="648005">
                    <a:moveTo>
                      <a:pt x="0" y="64801"/>
                    </a:moveTo>
                    <a:cubicBezTo>
                      <a:pt x="0" y="29012"/>
                      <a:pt x="29012" y="0"/>
                      <a:pt x="64801" y="0"/>
                    </a:cubicBezTo>
                    <a:lnTo>
                      <a:pt x="1231678" y="0"/>
                    </a:lnTo>
                    <a:cubicBezTo>
                      <a:pt x="1267467" y="0"/>
                      <a:pt x="1296479" y="29012"/>
                      <a:pt x="1296479" y="64801"/>
                    </a:cubicBezTo>
                    <a:cubicBezTo>
                      <a:pt x="1296479" y="237602"/>
                      <a:pt x="1296478" y="410404"/>
                      <a:pt x="1296478" y="583205"/>
                    </a:cubicBezTo>
                    <a:cubicBezTo>
                      <a:pt x="1296478" y="618994"/>
                      <a:pt x="1267466" y="648006"/>
                      <a:pt x="1231677" y="648006"/>
                    </a:cubicBezTo>
                    <a:lnTo>
                      <a:pt x="64801" y="648005"/>
                    </a:lnTo>
                    <a:cubicBezTo>
                      <a:pt x="29012" y="648005"/>
                      <a:pt x="0" y="618993"/>
                      <a:pt x="0" y="583204"/>
                    </a:cubicBezTo>
                    <a:lnTo>
                      <a:pt x="0" y="64801"/>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10419" tIns="110419" rIns="110419" bIns="110419" numCol="1" spcCol="1270" anchor="ctr" anchorCtr="0">
                <a:noAutofit/>
              </a:bodyPr>
              <a:lstStyle/>
              <a:p>
                <a:pPr lvl="0" algn="ctr" defTabSz="1066800">
                  <a:lnSpc>
                    <a:spcPct val="90000"/>
                  </a:lnSpc>
                  <a:spcBef>
                    <a:spcPct val="0"/>
                  </a:spcBef>
                  <a:spcAft>
                    <a:spcPct val="35000"/>
                  </a:spcAft>
                </a:pPr>
                <a:r>
                  <a:rPr lang="en-IN" sz="2400" kern="1200" dirty="0" smtClean="0"/>
                  <a:t>Boolean</a:t>
                </a:r>
                <a:endParaRPr lang="en-IN" sz="2400" kern="1200" dirty="0"/>
              </a:p>
            </p:txBody>
          </p:sp>
        </p:grpSp>
      </p:grpSp>
      <p:grpSp>
        <p:nvGrpSpPr>
          <p:cNvPr id="15" name="Group 14"/>
          <p:cNvGrpSpPr/>
          <p:nvPr/>
        </p:nvGrpSpPr>
        <p:grpSpPr>
          <a:xfrm>
            <a:off x="1813811" y="2113118"/>
            <a:ext cx="7144524" cy="1449384"/>
            <a:chOff x="1813811" y="2113118"/>
            <a:chExt cx="7144524" cy="1449384"/>
          </a:xfrm>
        </p:grpSpPr>
        <p:sp>
          <p:nvSpPr>
            <p:cNvPr id="16" name="Freeform 15"/>
            <p:cNvSpPr/>
            <p:nvPr/>
          </p:nvSpPr>
          <p:spPr>
            <a:xfrm>
              <a:off x="2507640" y="2113118"/>
              <a:ext cx="2317923" cy="798389"/>
            </a:xfrm>
            <a:custGeom>
              <a:avLst/>
              <a:gdLst/>
              <a:ahLst/>
              <a:cxnLst/>
              <a:rect l="0" t="0" r="0" b="0"/>
              <a:pathLst>
                <a:path>
                  <a:moveTo>
                    <a:pt x="2317923" y="0"/>
                  </a:moveTo>
                  <a:lnTo>
                    <a:pt x="2317923" y="399194"/>
                  </a:lnTo>
                  <a:lnTo>
                    <a:pt x="0" y="399194"/>
                  </a:lnTo>
                  <a:lnTo>
                    <a:pt x="0" y="798389"/>
                  </a:lnTo>
                </a:path>
              </a:pathLst>
            </a:custGeom>
            <a:noFill/>
          </p:spPr>
          <p:style>
            <a:lnRef idx="2">
              <a:schemeClr val="dk2">
                <a:shade val="6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17" name="Freeform 16"/>
            <p:cNvSpPr/>
            <p:nvPr/>
          </p:nvSpPr>
          <p:spPr>
            <a:xfrm>
              <a:off x="1813811" y="2911508"/>
              <a:ext cx="1387658" cy="648005"/>
            </a:xfrm>
            <a:custGeom>
              <a:avLst/>
              <a:gdLst>
                <a:gd name="connsiteX0" fmla="*/ 0 w 1387658"/>
                <a:gd name="connsiteY0" fmla="*/ 64801 h 648005"/>
                <a:gd name="connsiteX1" fmla="*/ 64801 w 1387658"/>
                <a:gd name="connsiteY1" fmla="*/ 0 h 648005"/>
                <a:gd name="connsiteX2" fmla="*/ 1322858 w 1387658"/>
                <a:gd name="connsiteY2" fmla="*/ 0 h 648005"/>
                <a:gd name="connsiteX3" fmla="*/ 1387659 w 1387658"/>
                <a:gd name="connsiteY3" fmla="*/ 64801 h 648005"/>
                <a:gd name="connsiteX4" fmla="*/ 1387658 w 1387658"/>
                <a:gd name="connsiteY4" fmla="*/ 583205 h 648005"/>
                <a:gd name="connsiteX5" fmla="*/ 1322857 w 1387658"/>
                <a:gd name="connsiteY5" fmla="*/ 648006 h 648005"/>
                <a:gd name="connsiteX6" fmla="*/ 64801 w 1387658"/>
                <a:gd name="connsiteY6" fmla="*/ 648005 h 648005"/>
                <a:gd name="connsiteX7" fmla="*/ 0 w 1387658"/>
                <a:gd name="connsiteY7" fmla="*/ 583204 h 648005"/>
                <a:gd name="connsiteX8" fmla="*/ 0 w 1387658"/>
                <a:gd name="connsiteY8" fmla="*/ 64801 h 64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7658" h="648005">
                  <a:moveTo>
                    <a:pt x="0" y="64801"/>
                  </a:moveTo>
                  <a:cubicBezTo>
                    <a:pt x="0" y="29012"/>
                    <a:pt x="29012" y="0"/>
                    <a:pt x="64801" y="0"/>
                  </a:cubicBezTo>
                  <a:lnTo>
                    <a:pt x="1322858" y="0"/>
                  </a:lnTo>
                  <a:cubicBezTo>
                    <a:pt x="1358647" y="0"/>
                    <a:pt x="1387659" y="29012"/>
                    <a:pt x="1387659" y="64801"/>
                  </a:cubicBezTo>
                  <a:cubicBezTo>
                    <a:pt x="1387659" y="237602"/>
                    <a:pt x="1387658" y="410404"/>
                    <a:pt x="1387658" y="583205"/>
                  </a:cubicBezTo>
                  <a:cubicBezTo>
                    <a:pt x="1387658" y="618994"/>
                    <a:pt x="1358646" y="648006"/>
                    <a:pt x="1322857" y="648006"/>
                  </a:cubicBezTo>
                  <a:lnTo>
                    <a:pt x="64801" y="648005"/>
                  </a:lnTo>
                  <a:cubicBezTo>
                    <a:pt x="29012" y="648005"/>
                    <a:pt x="0" y="618993"/>
                    <a:pt x="0" y="583204"/>
                  </a:cubicBezTo>
                  <a:lnTo>
                    <a:pt x="0" y="64801"/>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10419" tIns="110419" rIns="110419" bIns="110419" numCol="1" spcCol="1270" anchor="ctr" anchorCtr="0">
              <a:noAutofit/>
            </a:bodyPr>
            <a:lstStyle/>
            <a:p>
              <a:pPr lvl="0" algn="ctr" defTabSz="1066800">
                <a:lnSpc>
                  <a:spcPct val="90000"/>
                </a:lnSpc>
                <a:spcBef>
                  <a:spcPct val="0"/>
                </a:spcBef>
                <a:spcAft>
                  <a:spcPct val="35000"/>
                </a:spcAft>
              </a:pPr>
              <a:r>
                <a:rPr lang="en-IN" sz="2400" kern="1200" dirty="0" smtClean="0"/>
                <a:t>Primitive</a:t>
              </a:r>
              <a:endParaRPr lang="en-IN" sz="2400" kern="1200" dirty="0"/>
            </a:p>
          </p:txBody>
        </p:sp>
        <p:sp>
          <p:nvSpPr>
            <p:cNvPr id="18" name="Freeform 17"/>
            <p:cNvSpPr/>
            <p:nvPr/>
          </p:nvSpPr>
          <p:spPr>
            <a:xfrm>
              <a:off x="4825564" y="2113118"/>
              <a:ext cx="3125128" cy="801378"/>
            </a:xfrm>
            <a:custGeom>
              <a:avLst/>
              <a:gdLst/>
              <a:ahLst/>
              <a:cxnLst/>
              <a:rect l="0" t="0" r="0" b="0"/>
              <a:pathLst>
                <a:path>
                  <a:moveTo>
                    <a:pt x="0" y="0"/>
                  </a:moveTo>
                  <a:lnTo>
                    <a:pt x="0" y="400689"/>
                  </a:lnTo>
                  <a:lnTo>
                    <a:pt x="3125128" y="400689"/>
                  </a:lnTo>
                  <a:lnTo>
                    <a:pt x="3125128" y="801378"/>
                  </a:lnTo>
                </a:path>
              </a:pathLst>
            </a:custGeom>
            <a:noFill/>
          </p:spPr>
          <p:style>
            <a:lnRef idx="2">
              <a:schemeClr val="dk2">
                <a:shade val="6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19" name="Freeform 18"/>
            <p:cNvSpPr/>
            <p:nvPr/>
          </p:nvSpPr>
          <p:spPr>
            <a:xfrm>
              <a:off x="6943049" y="2914497"/>
              <a:ext cx="2015286" cy="648005"/>
            </a:xfrm>
            <a:custGeom>
              <a:avLst/>
              <a:gdLst>
                <a:gd name="connsiteX0" fmla="*/ 0 w 2015286"/>
                <a:gd name="connsiteY0" fmla="*/ 64801 h 648005"/>
                <a:gd name="connsiteX1" fmla="*/ 64801 w 2015286"/>
                <a:gd name="connsiteY1" fmla="*/ 0 h 648005"/>
                <a:gd name="connsiteX2" fmla="*/ 1950486 w 2015286"/>
                <a:gd name="connsiteY2" fmla="*/ 0 h 648005"/>
                <a:gd name="connsiteX3" fmla="*/ 2015287 w 2015286"/>
                <a:gd name="connsiteY3" fmla="*/ 64801 h 648005"/>
                <a:gd name="connsiteX4" fmla="*/ 2015286 w 2015286"/>
                <a:gd name="connsiteY4" fmla="*/ 583205 h 648005"/>
                <a:gd name="connsiteX5" fmla="*/ 1950485 w 2015286"/>
                <a:gd name="connsiteY5" fmla="*/ 648006 h 648005"/>
                <a:gd name="connsiteX6" fmla="*/ 64801 w 2015286"/>
                <a:gd name="connsiteY6" fmla="*/ 648005 h 648005"/>
                <a:gd name="connsiteX7" fmla="*/ 0 w 2015286"/>
                <a:gd name="connsiteY7" fmla="*/ 583204 h 648005"/>
                <a:gd name="connsiteX8" fmla="*/ 0 w 2015286"/>
                <a:gd name="connsiteY8" fmla="*/ 64801 h 64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5286" h="648005">
                  <a:moveTo>
                    <a:pt x="0" y="64801"/>
                  </a:moveTo>
                  <a:cubicBezTo>
                    <a:pt x="0" y="29012"/>
                    <a:pt x="29012" y="0"/>
                    <a:pt x="64801" y="0"/>
                  </a:cubicBezTo>
                  <a:lnTo>
                    <a:pt x="1950486" y="0"/>
                  </a:lnTo>
                  <a:cubicBezTo>
                    <a:pt x="1986275" y="0"/>
                    <a:pt x="2015287" y="29012"/>
                    <a:pt x="2015287" y="64801"/>
                  </a:cubicBezTo>
                  <a:cubicBezTo>
                    <a:pt x="2015287" y="237602"/>
                    <a:pt x="2015286" y="410404"/>
                    <a:pt x="2015286" y="583205"/>
                  </a:cubicBezTo>
                  <a:cubicBezTo>
                    <a:pt x="2015286" y="618994"/>
                    <a:pt x="1986274" y="648006"/>
                    <a:pt x="1950485" y="648006"/>
                  </a:cubicBezTo>
                  <a:lnTo>
                    <a:pt x="64801" y="648005"/>
                  </a:lnTo>
                  <a:cubicBezTo>
                    <a:pt x="29012" y="648005"/>
                    <a:pt x="0" y="618993"/>
                    <a:pt x="0" y="583204"/>
                  </a:cubicBezTo>
                  <a:lnTo>
                    <a:pt x="0" y="64801"/>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10419" tIns="110419" rIns="110419" bIns="110419" numCol="1" spcCol="1270" anchor="ctr" anchorCtr="0">
              <a:noAutofit/>
            </a:bodyPr>
            <a:lstStyle/>
            <a:p>
              <a:pPr lvl="0" algn="ctr" defTabSz="1066800">
                <a:lnSpc>
                  <a:spcPct val="90000"/>
                </a:lnSpc>
                <a:spcBef>
                  <a:spcPct val="0"/>
                </a:spcBef>
                <a:spcAft>
                  <a:spcPct val="35000"/>
                </a:spcAft>
              </a:pPr>
              <a:r>
                <a:rPr lang="en-IN" sz="2400" kern="1200" dirty="0" smtClean="0"/>
                <a:t>Non-primitive</a:t>
              </a:r>
              <a:endParaRPr lang="en-IN" sz="2400" kern="1200" dirty="0"/>
            </a:p>
          </p:txBody>
        </p:sp>
      </p:grpSp>
      <p:grpSp>
        <p:nvGrpSpPr>
          <p:cNvPr id="20" name="Group 19"/>
          <p:cNvGrpSpPr/>
          <p:nvPr/>
        </p:nvGrpSpPr>
        <p:grpSpPr>
          <a:xfrm>
            <a:off x="7509441" y="3562502"/>
            <a:ext cx="1376864" cy="1647488"/>
            <a:chOff x="7509441" y="3562502"/>
            <a:chExt cx="882504" cy="1647488"/>
          </a:xfrm>
        </p:grpSpPr>
        <p:sp>
          <p:nvSpPr>
            <p:cNvPr id="21" name="Freeform 20"/>
            <p:cNvSpPr/>
            <p:nvPr/>
          </p:nvSpPr>
          <p:spPr>
            <a:xfrm>
              <a:off x="7904973" y="3562502"/>
              <a:ext cx="91440" cy="999483"/>
            </a:xfrm>
            <a:custGeom>
              <a:avLst/>
              <a:gdLst/>
              <a:ahLst/>
              <a:cxnLst/>
              <a:rect l="0" t="0" r="0" b="0"/>
              <a:pathLst>
                <a:path>
                  <a:moveTo>
                    <a:pt x="45720" y="0"/>
                  </a:moveTo>
                  <a:lnTo>
                    <a:pt x="45720" y="999483"/>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22" name="Freeform 21"/>
            <p:cNvSpPr/>
            <p:nvPr/>
          </p:nvSpPr>
          <p:spPr>
            <a:xfrm>
              <a:off x="7509441" y="4561985"/>
              <a:ext cx="882504" cy="648005"/>
            </a:xfrm>
            <a:custGeom>
              <a:avLst/>
              <a:gdLst>
                <a:gd name="connsiteX0" fmla="*/ 0 w 882504"/>
                <a:gd name="connsiteY0" fmla="*/ 64801 h 648005"/>
                <a:gd name="connsiteX1" fmla="*/ 64801 w 882504"/>
                <a:gd name="connsiteY1" fmla="*/ 0 h 648005"/>
                <a:gd name="connsiteX2" fmla="*/ 817704 w 882504"/>
                <a:gd name="connsiteY2" fmla="*/ 0 h 648005"/>
                <a:gd name="connsiteX3" fmla="*/ 882505 w 882504"/>
                <a:gd name="connsiteY3" fmla="*/ 64801 h 648005"/>
                <a:gd name="connsiteX4" fmla="*/ 882504 w 882504"/>
                <a:gd name="connsiteY4" fmla="*/ 583205 h 648005"/>
                <a:gd name="connsiteX5" fmla="*/ 817703 w 882504"/>
                <a:gd name="connsiteY5" fmla="*/ 648006 h 648005"/>
                <a:gd name="connsiteX6" fmla="*/ 64801 w 882504"/>
                <a:gd name="connsiteY6" fmla="*/ 648005 h 648005"/>
                <a:gd name="connsiteX7" fmla="*/ 0 w 882504"/>
                <a:gd name="connsiteY7" fmla="*/ 583204 h 648005"/>
                <a:gd name="connsiteX8" fmla="*/ 0 w 882504"/>
                <a:gd name="connsiteY8" fmla="*/ 64801 h 64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2504" h="648005">
                  <a:moveTo>
                    <a:pt x="0" y="64801"/>
                  </a:moveTo>
                  <a:cubicBezTo>
                    <a:pt x="0" y="29012"/>
                    <a:pt x="29012" y="0"/>
                    <a:pt x="64801" y="0"/>
                  </a:cubicBezTo>
                  <a:lnTo>
                    <a:pt x="817704" y="0"/>
                  </a:lnTo>
                  <a:cubicBezTo>
                    <a:pt x="853493" y="0"/>
                    <a:pt x="882505" y="29012"/>
                    <a:pt x="882505" y="64801"/>
                  </a:cubicBezTo>
                  <a:cubicBezTo>
                    <a:pt x="882505" y="237602"/>
                    <a:pt x="882504" y="410404"/>
                    <a:pt x="882504" y="583205"/>
                  </a:cubicBezTo>
                  <a:cubicBezTo>
                    <a:pt x="882504" y="618994"/>
                    <a:pt x="853492" y="648006"/>
                    <a:pt x="817703" y="648006"/>
                  </a:cubicBezTo>
                  <a:lnTo>
                    <a:pt x="64801" y="648005"/>
                  </a:lnTo>
                  <a:cubicBezTo>
                    <a:pt x="29012" y="648005"/>
                    <a:pt x="0" y="618993"/>
                    <a:pt x="0" y="583204"/>
                  </a:cubicBezTo>
                  <a:lnTo>
                    <a:pt x="0" y="64801"/>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10419" tIns="110419" rIns="110419" bIns="110419" numCol="1" spcCol="1270" anchor="ctr" anchorCtr="0">
              <a:noAutofit/>
            </a:bodyPr>
            <a:lstStyle/>
            <a:p>
              <a:pPr lvl="0" algn="ctr" defTabSz="1066800">
                <a:lnSpc>
                  <a:spcPct val="90000"/>
                </a:lnSpc>
                <a:spcBef>
                  <a:spcPct val="0"/>
                </a:spcBef>
                <a:spcAft>
                  <a:spcPct val="35000"/>
                </a:spcAft>
              </a:pPr>
              <a:r>
                <a:rPr lang="en-IN" sz="2400" kern="1200" smtClean="0"/>
                <a:t>Class</a:t>
              </a:r>
              <a:endParaRPr lang="en-IN" sz="2400" kern="1200" dirty="0"/>
            </a:p>
          </p:txBody>
        </p:sp>
      </p:grpSp>
    </p:spTree>
    <p:extLst>
      <p:ext uri="{BB962C8B-B14F-4D97-AF65-F5344CB8AC3E}">
        <p14:creationId xmlns:p14="http://schemas.microsoft.com/office/powerpoint/2010/main" val="1768265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up)">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xmlns=""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xmlns="" id="{CA925EF2-D58F-4AC0-ACED-F747CC08D69F}"/>
              </a:ext>
            </a:extLst>
          </p:cNvPr>
          <p:cNvCxnSpPr>
            <a:cxnSpLocks/>
          </p:cNvCxnSpPr>
          <p:nvPr/>
        </p:nvCxnSpPr>
        <p:spPr>
          <a:xfrm>
            <a:off x="1191446" y="5063613"/>
            <a:ext cx="0" cy="179438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xmlns=""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xmlns=""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xmlns="" id="{F34260FD-CAA3-43A0-977C-7E4B57013872}"/>
              </a:ext>
            </a:extLst>
          </p:cNvPr>
          <p:cNvCxnSpPr>
            <a:cxnSpLocks/>
          </p:cNvCxnSpPr>
          <p:nvPr/>
        </p:nvCxnSpPr>
        <p:spPr>
          <a:xfrm>
            <a:off x="1191446" y="1157468"/>
            <a:ext cx="0" cy="246540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BDA2F9A4-6988-4274-8384-12496EC9D59D}"/>
              </a:ext>
            </a:extLst>
          </p:cNvPr>
          <p:cNvSpPr txBox="1"/>
          <p:nvPr/>
        </p:nvSpPr>
        <p:spPr>
          <a:xfrm>
            <a:off x="1458964" y="712385"/>
            <a:ext cx="4909938" cy="4739759"/>
          </a:xfrm>
          <a:prstGeom prst="rect">
            <a:avLst/>
          </a:prstGeom>
          <a:noFill/>
        </p:spPr>
        <p:txBody>
          <a:bodyPr wrap="square" rtlCol="0">
            <a:spAutoFit/>
          </a:bodyPr>
          <a:lstStyle/>
          <a:p>
            <a:r>
              <a:rPr lang="en-IN" sz="2400" b="1" dirty="0" smtClean="0"/>
              <a:t>Outline</a:t>
            </a:r>
            <a:endParaRPr lang="en-US" b="1" dirty="0" smtClean="0"/>
          </a:p>
          <a:p>
            <a:endParaRPr lang="en-US" b="1" dirty="0" smtClean="0"/>
          </a:p>
          <a:p>
            <a:pPr indent="446088">
              <a:buFont typeface="Wingdings" pitchFamily="2" charset="2"/>
              <a:buChar char="ü"/>
            </a:pPr>
            <a:r>
              <a:rPr lang="en-US" sz="2000" dirty="0" smtClean="0"/>
              <a:t>Introduction to JAVA</a:t>
            </a:r>
          </a:p>
          <a:p>
            <a:pPr indent="446088">
              <a:buFont typeface="Wingdings" pitchFamily="2" charset="2"/>
              <a:buChar char="ü"/>
            </a:pPr>
            <a:r>
              <a:rPr lang="en-US" sz="2000" dirty="0"/>
              <a:t>Features of </a:t>
            </a:r>
            <a:r>
              <a:rPr lang="en-US" sz="2000" dirty="0" smtClean="0"/>
              <a:t>JAVA</a:t>
            </a:r>
          </a:p>
          <a:p>
            <a:pPr indent="446088">
              <a:buFont typeface="Wingdings" pitchFamily="2" charset="2"/>
              <a:buChar char="ü"/>
            </a:pPr>
            <a:r>
              <a:rPr lang="en-US" sz="2000" dirty="0" smtClean="0"/>
              <a:t>JDK</a:t>
            </a:r>
          </a:p>
          <a:p>
            <a:pPr indent="446088">
              <a:buFont typeface="Wingdings" pitchFamily="2" charset="2"/>
              <a:buChar char="ü"/>
            </a:pPr>
            <a:r>
              <a:rPr lang="en-US" sz="2000" dirty="0" smtClean="0"/>
              <a:t>JRE</a:t>
            </a:r>
          </a:p>
          <a:p>
            <a:pPr indent="446088">
              <a:buFont typeface="Wingdings" pitchFamily="2" charset="2"/>
              <a:buChar char="ü"/>
            </a:pPr>
            <a:r>
              <a:rPr lang="en-US" sz="2000" dirty="0" smtClean="0"/>
              <a:t>JVM</a:t>
            </a:r>
          </a:p>
          <a:p>
            <a:pPr indent="446088">
              <a:buFont typeface="Wingdings" pitchFamily="2" charset="2"/>
              <a:buChar char="ü"/>
            </a:pPr>
            <a:r>
              <a:rPr lang="en-US" sz="2000" dirty="0" smtClean="0"/>
              <a:t>Installing and configuring JAVA</a:t>
            </a:r>
          </a:p>
          <a:p>
            <a:pPr indent="446088">
              <a:buFont typeface="Wingdings" pitchFamily="2" charset="2"/>
              <a:buChar char="ü"/>
            </a:pPr>
            <a:r>
              <a:rPr lang="en-US" sz="2000" dirty="0" smtClean="0"/>
              <a:t>Basic structure of Java program</a:t>
            </a:r>
          </a:p>
          <a:p>
            <a:pPr indent="446088">
              <a:buFont typeface="Wingdings" pitchFamily="2" charset="2"/>
              <a:buChar char="ü"/>
            </a:pPr>
            <a:r>
              <a:rPr lang="en-US" sz="2000" dirty="0" smtClean="0"/>
              <a:t>Compiling Java program</a:t>
            </a:r>
          </a:p>
          <a:p>
            <a:pPr indent="446088">
              <a:buFont typeface="Wingdings" pitchFamily="2" charset="2"/>
              <a:buChar char="ü"/>
            </a:pPr>
            <a:r>
              <a:rPr lang="en-US" sz="2000" dirty="0" smtClean="0"/>
              <a:t>Running Java program</a:t>
            </a:r>
          </a:p>
          <a:p>
            <a:pPr indent="446088">
              <a:buFont typeface="Wingdings" pitchFamily="2" charset="2"/>
              <a:buChar char="ü"/>
            </a:pPr>
            <a:r>
              <a:rPr lang="en-US" sz="2000" dirty="0"/>
              <a:t>Identifiers</a:t>
            </a:r>
          </a:p>
          <a:p>
            <a:pPr indent="446088">
              <a:buFont typeface="Wingdings" pitchFamily="2" charset="2"/>
              <a:buChar char="ü"/>
            </a:pPr>
            <a:r>
              <a:rPr lang="en-US" sz="2000" dirty="0"/>
              <a:t>Data types</a:t>
            </a:r>
          </a:p>
          <a:p>
            <a:pPr indent="446088">
              <a:buFont typeface="Wingdings" pitchFamily="2" charset="2"/>
              <a:buChar char="ü"/>
            </a:pPr>
            <a:r>
              <a:rPr lang="en-US" sz="2000" dirty="0"/>
              <a:t>Type casting</a:t>
            </a:r>
          </a:p>
          <a:p>
            <a:pPr indent="446088">
              <a:buFont typeface="Wingdings" pitchFamily="2" charset="2"/>
              <a:buChar char="ü"/>
            </a:pPr>
            <a:r>
              <a:rPr lang="en-US" sz="2000" dirty="0"/>
              <a:t>Operators</a:t>
            </a:r>
            <a:endParaRPr lang="en-US" sz="2000" dirty="0" smtClean="0"/>
          </a:p>
        </p:txBody>
      </p:sp>
      <p:sp>
        <p:nvSpPr>
          <p:cNvPr id="10" name="TextBox 9">
            <a:extLst>
              <a:ext uri="{FF2B5EF4-FFF2-40B4-BE49-F238E27FC236}">
                <a16:creationId xmlns:a16="http://schemas.microsoft.com/office/drawing/2014/main" xmlns="" id="{BDA2F9A4-6988-4274-8384-12496EC9D59D}"/>
              </a:ext>
            </a:extLst>
          </p:cNvPr>
          <p:cNvSpPr txBox="1"/>
          <p:nvPr/>
        </p:nvSpPr>
        <p:spPr>
          <a:xfrm>
            <a:off x="5817319" y="712385"/>
            <a:ext cx="4909938" cy="4124206"/>
          </a:xfrm>
          <a:prstGeom prst="rect">
            <a:avLst/>
          </a:prstGeom>
          <a:noFill/>
        </p:spPr>
        <p:txBody>
          <a:bodyPr wrap="square" rtlCol="0">
            <a:spAutoFit/>
          </a:bodyPr>
          <a:lstStyle/>
          <a:p>
            <a:r>
              <a:rPr lang="en-IN" sz="2400" b="1" dirty="0" smtClean="0"/>
              <a:t> </a:t>
            </a:r>
            <a:endParaRPr lang="en-US" b="1" dirty="0" smtClean="0"/>
          </a:p>
          <a:p>
            <a:endParaRPr lang="en-US" b="1" dirty="0" smtClean="0"/>
          </a:p>
          <a:p>
            <a:pPr indent="446088">
              <a:buFont typeface="Wingdings" pitchFamily="2" charset="2"/>
              <a:buChar char="ü"/>
            </a:pPr>
            <a:r>
              <a:rPr lang="en-US" sz="2000" dirty="0"/>
              <a:t>If statement</a:t>
            </a:r>
          </a:p>
          <a:p>
            <a:pPr indent="446088">
              <a:buFont typeface="Wingdings" pitchFamily="2" charset="2"/>
              <a:buChar char="ü"/>
            </a:pPr>
            <a:r>
              <a:rPr lang="en-US" sz="2000" dirty="0"/>
              <a:t>Two way if statement</a:t>
            </a:r>
          </a:p>
          <a:p>
            <a:pPr indent="446088">
              <a:buFont typeface="Wingdings" pitchFamily="2" charset="2"/>
              <a:buChar char="ü"/>
            </a:pPr>
            <a:r>
              <a:rPr lang="en-US" sz="2000" dirty="0"/>
              <a:t>Nested if statement</a:t>
            </a:r>
          </a:p>
          <a:p>
            <a:pPr indent="446088">
              <a:buFont typeface="Wingdings" pitchFamily="2" charset="2"/>
              <a:buChar char="ü"/>
            </a:pPr>
            <a:r>
              <a:rPr lang="en-US" sz="2000" dirty="0"/>
              <a:t>Switch statement</a:t>
            </a:r>
          </a:p>
          <a:p>
            <a:pPr indent="446088">
              <a:buFont typeface="Wingdings" pitchFamily="2" charset="2"/>
              <a:buChar char="ü"/>
            </a:pPr>
            <a:r>
              <a:rPr lang="en-US" sz="2000" dirty="0"/>
              <a:t>Conditional Expression</a:t>
            </a:r>
          </a:p>
          <a:p>
            <a:pPr indent="446088">
              <a:buFont typeface="Wingdings" pitchFamily="2" charset="2"/>
              <a:buChar char="ü"/>
            </a:pPr>
            <a:r>
              <a:rPr lang="en-US" sz="2000" dirty="0"/>
              <a:t>While loop</a:t>
            </a:r>
          </a:p>
          <a:p>
            <a:pPr indent="446088">
              <a:buFont typeface="Wingdings" pitchFamily="2" charset="2"/>
              <a:buChar char="ü"/>
            </a:pPr>
            <a:r>
              <a:rPr lang="en-US" sz="2000" dirty="0"/>
              <a:t>Do-while loop</a:t>
            </a:r>
          </a:p>
          <a:p>
            <a:pPr indent="446088">
              <a:buFont typeface="Wingdings" pitchFamily="2" charset="2"/>
              <a:buChar char="ü"/>
            </a:pPr>
            <a:r>
              <a:rPr lang="en-US" sz="2000" dirty="0"/>
              <a:t>For loop</a:t>
            </a:r>
          </a:p>
          <a:p>
            <a:pPr indent="446088">
              <a:buFont typeface="Wingdings" pitchFamily="2" charset="2"/>
              <a:buChar char="ü"/>
            </a:pPr>
            <a:r>
              <a:rPr lang="en-US" sz="2000" dirty="0"/>
              <a:t>Nested loop</a:t>
            </a:r>
          </a:p>
          <a:p>
            <a:pPr indent="446088">
              <a:buFont typeface="Wingdings" pitchFamily="2" charset="2"/>
              <a:buChar char="ü"/>
            </a:pPr>
            <a:r>
              <a:rPr lang="en-US" sz="2000" dirty="0"/>
              <a:t>Break and continue </a:t>
            </a:r>
            <a:r>
              <a:rPr lang="en-US" sz="2000" dirty="0" smtClean="0"/>
              <a:t>statement</a:t>
            </a:r>
          </a:p>
          <a:p>
            <a:pPr indent="446088">
              <a:buFont typeface="Wingdings" pitchFamily="2" charset="2"/>
              <a:buChar char="ü"/>
            </a:pPr>
            <a:r>
              <a:rPr lang="en-US" sz="2000" dirty="0" smtClean="0"/>
              <a:t>Array</a:t>
            </a:r>
          </a:p>
        </p:txBody>
      </p:sp>
    </p:spTree>
    <p:extLst>
      <p:ext uri="{BB962C8B-B14F-4D97-AF65-F5344CB8AC3E}">
        <p14:creationId xmlns:p14="http://schemas.microsoft.com/office/powerpoint/2010/main" val="4216305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par>
                          <p:cTn id="24" fill="hold">
                            <p:stCondLst>
                              <p:cond delay="1500"/>
                            </p:stCondLst>
                            <p:childTnLst>
                              <p:par>
                                <p:cTn id="25" presetID="22" presetClass="entr" presetSubtype="1"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Primitive Data Types</a:t>
            </a:r>
            <a:endParaRPr lang="en-US" dirty="0"/>
          </a:p>
        </p:txBody>
      </p:sp>
      <p:graphicFrame>
        <p:nvGraphicFramePr>
          <p:cNvPr id="4" name="Content Placeholder 4"/>
          <p:cNvGraphicFramePr>
            <a:graphicFrameLocks/>
          </p:cNvGraphicFramePr>
          <p:nvPr>
            <p:extLst/>
          </p:nvPr>
        </p:nvGraphicFramePr>
        <p:xfrm>
          <a:off x="182187" y="879304"/>
          <a:ext cx="8763001" cy="2240806"/>
        </p:xfrm>
        <a:graphic>
          <a:graphicData uri="http://schemas.openxmlformats.org/drawingml/2006/table">
            <a:tbl>
              <a:tblPr firstRow="1" bandRow="1" bandCol="1">
                <a:tableStyleId>{7E9639D4-E3E2-4D34-9284-5A2195B3D0D7}</a:tableStyleId>
              </a:tblPr>
              <a:tblGrid>
                <a:gridCol w="1659952">
                  <a:extLst>
                    <a:ext uri="{9D8B030D-6E8A-4147-A177-3AD203B41FA5}">
                      <a16:colId xmlns:a16="http://schemas.microsoft.com/office/drawing/2014/main" xmlns="" val="20000"/>
                    </a:ext>
                  </a:extLst>
                </a:gridCol>
                <a:gridCol w="1312520">
                  <a:extLst>
                    <a:ext uri="{9D8B030D-6E8A-4147-A177-3AD203B41FA5}">
                      <a16:colId xmlns:a16="http://schemas.microsoft.com/office/drawing/2014/main" xmlns="" val="20001"/>
                    </a:ext>
                  </a:extLst>
                </a:gridCol>
                <a:gridCol w="3319903">
                  <a:extLst>
                    <a:ext uri="{9D8B030D-6E8A-4147-A177-3AD203B41FA5}">
                      <a16:colId xmlns:a16="http://schemas.microsoft.com/office/drawing/2014/main" xmlns="" val="20002"/>
                    </a:ext>
                  </a:extLst>
                </a:gridCol>
                <a:gridCol w="2470626">
                  <a:extLst>
                    <a:ext uri="{9D8B030D-6E8A-4147-A177-3AD203B41FA5}">
                      <a16:colId xmlns:a16="http://schemas.microsoft.com/office/drawing/2014/main" xmlns="" val="20003"/>
                    </a:ext>
                  </a:extLst>
                </a:gridCol>
              </a:tblGrid>
              <a:tr h="391337">
                <a:tc>
                  <a:txBody>
                    <a:bodyPr/>
                    <a:lstStyle/>
                    <a:p>
                      <a:r>
                        <a:rPr lang="en-IN" dirty="0" smtClean="0"/>
                        <a:t>Data Type</a:t>
                      </a:r>
                      <a:endParaRPr lang="en-US" b="1" dirty="0">
                        <a:solidFill>
                          <a:schemeClr val="tx2"/>
                        </a:solidFill>
                        <a:latin typeface="+mj-lt"/>
                      </a:endParaRPr>
                    </a:p>
                  </a:txBody>
                  <a:tcPr/>
                </a:tc>
                <a:tc>
                  <a:txBody>
                    <a:bodyPr/>
                    <a:lstStyle/>
                    <a:p>
                      <a:r>
                        <a:rPr lang="en-IN" dirty="0" smtClean="0"/>
                        <a:t>Size</a:t>
                      </a:r>
                      <a:endParaRPr lang="en-US" b="1" dirty="0">
                        <a:solidFill>
                          <a:schemeClr val="tx2"/>
                        </a:solidFill>
                        <a:latin typeface="+mj-lt"/>
                      </a:endParaRPr>
                    </a:p>
                  </a:txBody>
                  <a:tcPr/>
                </a:tc>
                <a:tc>
                  <a:txBody>
                    <a:bodyPr/>
                    <a:lstStyle/>
                    <a:p>
                      <a:r>
                        <a:rPr lang="en-IN" dirty="0" smtClean="0"/>
                        <a:t>Range</a:t>
                      </a:r>
                      <a:endParaRPr lang="en-US" b="1" dirty="0">
                        <a:solidFill>
                          <a:schemeClr val="tx2"/>
                        </a:solidFill>
                        <a:latin typeface="+mj-lt"/>
                      </a:endParaRPr>
                    </a:p>
                  </a:txBody>
                  <a:tcPr/>
                </a:tc>
                <a:tc>
                  <a:txBody>
                    <a:bodyPr/>
                    <a:lstStyle/>
                    <a:p>
                      <a:r>
                        <a:rPr lang="en-IN" dirty="0" smtClean="0"/>
                        <a:t>Example</a:t>
                      </a:r>
                      <a:endParaRPr lang="en-US" b="1" dirty="0">
                        <a:solidFill>
                          <a:schemeClr val="tx2"/>
                        </a:solidFill>
                        <a:latin typeface="+mj-lt"/>
                      </a:endParaRPr>
                    </a:p>
                  </a:txBody>
                  <a:tcPr/>
                </a:tc>
                <a:extLst>
                  <a:ext uri="{0D108BD9-81ED-4DB2-BD59-A6C34878D82A}">
                    <a16:rowId xmlns:a16="http://schemas.microsoft.com/office/drawing/2014/main" xmlns="" val="10000"/>
                  </a:ext>
                </a:extLst>
              </a:tr>
              <a:tr h="391337">
                <a:tc>
                  <a:txBody>
                    <a:bodyPr/>
                    <a:lstStyle/>
                    <a:p>
                      <a:r>
                        <a:rPr lang="en-IN" dirty="0" smtClean="0"/>
                        <a:t>byte</a:t>
                      </a:r>
                      <a:endParaRPr lang="en-US" dirty="0">
                        <a:latin typeface="+mj-lt"/>
                      </a:endParaRPr>
                    </a:p>
                  </a:txBody>
                  <a:tcPr>
                    <a:solidFill>
                      <a:schemeClr val="accent3">
                        <a:lumMod val="40000"/>
                        <a:lumOff val="60000"/>
                      </a:schemeClr>
                    </a:solidFill>
                  </a:tcPr>
                </a:tc>
                <a:tc>
                  <a:txBody>
                    <a:bodyPr/>
                    <a:lstStyle/>
                    <a:p>
                      <a:r>
                        <a:rPr lang="en-IN" dirty="0" smtClean="0"/>
                        <a:t>1</a:t>
                      </a:r>
                      <a:r>
                        <a:rPr lang="en-IN" baseline="0" dirty="0" smtClean="0"/>
                        <a:t> Byte</a:t>
                      </a:r>
                      <a:endParaRPr lang="en-US" dirty="0">
                        <a:latin typeface="+mj-lt"/>
                        <a:cs typeface="Mongolian Baiti" pitchFamily="66" charset="0"/>
                      </a:endParaRPr>
                    </a:p>
                  </a:txBody>
                  <a:tcPr>
                    <a:solidFill>
                      <a:schemeClr val="accent3">
                        <a:lumMod val="40000"/>
                        <a:lumOff val="60000"/>
                      </a:schemeClr>
                    </a:solidFill>
                  </a:tcPr>
                </a:tc>
                <a:tc>
                  <a:txBody>
                    <a:bodyPr/>
                    <a:lstStyle/>
                    <a:p>
                      <a:r>
                        <a:rPr lang="en-IN" dirty="0" smtClean="0"/>
                        <a:t>-128 to 127</a:t>
                      </a:r>
                      <a:endParaRPr lang="en-US" dirty="0">
                        <a:latin typeface="+mj-lt"/>
                      </a:endParaRPr>
                    </a:p>
                  </a:txBody>
                  <a:tcPr>
                    <a:solidFill>
                      <a:schemeClr val="accent3">
                        <a:lumMod val="40000"/>
                        <a:lumOff val="60000"/>
                      </a:schemeClr>
                    </a:solidFill>
                  </a:tcPr>
                </a:tc>
                <a:tc>
                  <a:txBody>
                    <a:bodyPr/>
                    <a:lstStyle/>
                    <a:p>
                      <a:r>
                        <a:rPr lang="en-IN" dirty="0" smtClean="0"/>
                        <a:t>byte  a = 10;</a:t>
                      </a:r>
                      <a:endParaRPr lang="en-US" dirty="0">
                        <a:latin typeface="+mj-lt"/>
                      </a:endParaRPr>
                    </a:p>
                  </a:txBody>
                  <a:tcPr>
                    <a:solidFill>
                      <a:schemeClr val="accent3">
                        <a:lumMod val="40000"/>
                        <a:lumOff val="60000"/>
                      </a:schemeClr>
                    </a:solidFill>
                  </a:tcPr>
                </a:tc>
                <a:extLst>
                  <a:ext uri="{0D108BD9-81ED-4DB2-BD59-A6C34878D82A}">
                    <a16:rowId xmlns:a16="http://schemas.microsoft.com/office/drawing/2014/main" xmlns="" val="10001"/>
                  </a:ext>
                </a:extLst>
              </a:tr>
              <a:tr h="391337">
                <a:tc>
                  <a:txBody>
                    <a:bodyPr/>
                    <a:lstStyle/>
                    <a:p>
                      <a:r>
                        <a:rPr lang="en-IN" dirty="0" smtClean="0"/>
                        <a:t>short</a:t>
                      </a:r>
                      <a:endParaRPr lang="en-US" dirty="0">
                        <a:latin typeface="+mj-lt"/>
                      </a:endParaRPr>
                    </a:p>
                  </a:txBody>
                  <a:tcPr>
                    <a:solidFill>
                      <a:schemeClr val="accent3">
                        <a:lumMod val="40000"/>
                        <a:lumOff val="60000"/>
                      </a:schemeClr>
                    </a:solidFill>
                  </a:tcPr>
                </a:tc>
                <a:tc>
                  <a:txBody>
                    <a:bodyPr/>
                    <a:lstStyle/>
                    <a:p>
                      <a:pPr marL="0" algn="l" defTabSz="914400" rtl="0" eaLnBrk="1" latinLnBrk="0" hangingPunct="1"/>
                      <a:r>
                        <a:rPr lang="en-IN" sz="1800" kern="1200" dirty="0" smtClean="0"/>
                        <a:t>2 Bytes</a:t>
                      </a:r>
                      <a:endParaRPr lang="en-US" sz="1800" kern="1200" dirty="0">
                        <a:solidFill>
                          <a:schemeClr val="dk1"/>
                        </a:solidFill>
                        <a:latin typeface="+mj-lt"/>
                        <a:ea typeface="+mn-ea"/>
                        <a:cs typeface="Mongolian Baiti" pitchFamily="66" charset="0"/>
                      </a:endParaRPr>
                    </a:p>
                  </a:txBody>
                  <a:tcPr>
                    <a:solidFill>
                      <a:schemeClr val="accent3">
                        <a:lumMod val="40000"/>
                        <a:lumOff val="60000"/>
                      </a:schemeClr>
                    </a:solidFill>
                  </a:tcPr>
                </a:tc>
                <a:tc>
                  <a:txBody>
                    <a:bodyPr/>
                    <a:lstStyle/>
                    <a:p>
                      <a:r>
                        <a:rPr lang="en-IN" dirty="0" smtClean="0"/>
                        <a:t>-32,768 to 32,767</a:t>
                      </a:r>
                      <a:endParaRPr lang="en-US" dirty="0">
                        <a:latin typeface="+mj-lt"/>
                      </a:endParaRPr>
                    </a:p>
                  </a:txBody>
                  <a:tcPr>
                    <a:solidFill>
                      <a:schemeClr val="accent3">
                        <a:lumMod val="40000"/>
                        <a:lumOff val="60000"/>
                      </a:schemeClr>
                    </a:solidFill>
                  </a:tcPr>
                </a:tc>
                <a:tc>
                  <a:txBody>
                    <a:bodyPr/>
                    <a:lstStyle/>
                    <a:p>
                      <a:r>
                        <a:rPr lang="en-IN" dirty="0" smtClean="0"/>
                        <a:t>short a = 200;</a:t>
                      </a:r>
                      <a:endParaRPr lang="en-US" dirty="0">
                        <a:latin typeface="+mj-lt"/>
                      </a:endParaRPr>
                    </a:p>
                  </a:txBody>
                  <a:tcPr>
                    <a:solidFill>
                      <a:schemeClr val="accent3">
                        <a:lumMod val="40000"/>
                        <a:lumOff val="60000"/>
                      </a:schemeClr>
                    </a:solidFill>
                  </a:tcPr>
                </a:tc>
                <a:extLst>
                  <a:ext uri="{0D108BD9-81ED-4DB2-BD59-A6C34878D82A}">
                    <a16:rowId xmlns:a16="http://schemas.microsoft.com/office/drawing/2014/main" xmlns="" val="10002"/>
                  </a:ext>
                </a:extLst>
              </a:tr>
              <a:tr h="391337">
                <a:tc>
                  <a:txBody>
                    <a:bodyPr/>
                    <a:lstStyle/>
                    <a:p>
                      <a:r>
                        <a:rPr lang="en-IN" dirty="0" err="1" smtClean="0"/>
                        <a:t>int</a:t>
                      </a:r>
                      <a:endParaRPr lang="en-US" dirty="0">
                        <a:latin typeface="+mj-lt"/>
                      </a:endParaRPr>
                    </a:p>
                  </a:txBody>
                  <a:tcPr>
                    <a:solidFill>
                      <a:schemeClr val="accent3">
                        <a:lumMod val="40000"/>
                        <a:lumOff val="60000"/>
                      </a:schemeClr>
                    </a:solidFill>
                  </a:tcPr>
                </a:tc>
                <a:tc>
                  <a:txBody>
                    <a:bodyPr/>
                    <a:lstStyle/>
                    <a:p>
                      <a:pPr marL="0" algn="l" defTabSz="914400" rtl="0" eaLnBrk="1" latinLnBrk="0" hangingPunct="1"/>
                      <a:r>
                        <a:rPr lang="en-IN" sz="1800" kern="1200" dirty="0" smtClean="0"/>
                        <a:t>4 Bytes</a:t>
                      </a:r>
                      <a:endParaRPr lang="en-US" sz="1800" kern="1200" dirty="0">
                        <a:solidFill>
                          <a:schemeClr val="dk1"/>
                        </a:solidFill>
                        <a:latin typeface="+mj-lt"/>
                        <a:ea typeface="+mn-ea"/>
                        <a:cs typeface="Mongolian Baiti" pitchFamily="66" charset="0"/>
                      </a:endParaRPr>
                    </a:p>
                  </a:txBody>
                  <a:tcPr>
                    <a:solidFill>
                      <a:schemeClr val="accent3">
                        <a:lumMod val="40000"/>
                        <a:lumOff val="60000"/>
                      </a:schemeClr>
                    </a:solidFill>
                  </a:tcPr>
                </a:tc>
                <a:tc>
                  <a:txBody>
                    <a:bodyPr/>
                    <a:lstStyle/>
                    <a:p>
                      <a:r>
                        <a:rPr lang="en-IN" dirty="0" smtClean="0"/>
                        <a:t>-2,147,483,648</a:t>
                      </a:r>
                      <a:r>
                        <a:rPr lang="en-IN" baseline="0" dirty="0" smtClean="0"/>
                        <a:t> to </a:t>
                      </a:r>
                      <a:r>
                        <a:rPr lang="en-IN" dirty="0" smtClean="0"/>
                        <a:t>2,147,483,647</a:t>
                      </a:r>
                      <a:endParaRPr lang="en-IN" baseline="0" dirty="0" smtClean="0">
                        <a:latin typeface="+mj-lt"/>
                      </a:endParaRPr>
                    </a:p>
                  </a:txBody>
                  <a:tcPr>
                    <a:solidFill>
                      <a:schemeClr val="accent3">
                        <a:lumMod val="40000"/>
                        <a:lumOff val="60000"/>
                      </a:schemeClr>
                    </a:solidFill>
                  </a:tcPr>
                </a:tc>
                <a:tc>
                  <a:txBody>
                    <a:bodyPr/>
                    <a:lstStyle/>
                    <a:p>
                      <a:r>
                        <a:rPr lang="en-IN" dirty="0" err="1" smtClean="0"/>
                        <a:t>int</a:t>
                      </a:r>
                      <a:r>
                        <a:rPr lang="en-IN" dirty="0" smtClean="0"/>
                        <a:t> a = 50000;</a:t>
                      </a:r>
                      <a:endParaRPr lang="en-US" dirty="0">
                        <a:latin typeface="+mj-lt"/>
                      </a:endParaRPr>
                    </a:p>
                  </a:txBody>
                  <a:tcPr>
                    <a:solidFill>
                      <a:schemeClr val="accent3">
                        <a:lumMod val="40000"/>
                        <a:lumOff val="60000"/>
                      </a:schemeClr>
                    </a:solidFill>
                  </a:tcPr>
                </a:tc>
                <a:extLst>
                  <a:ext uri="{0D108BD9-81ED-4DB2-BD59-A6C34878D82A}">
                    <a16:rowId xmlns:a16="http://schemas.microsoft.com/office/drawing/2014/main" xmlns="" val="10003"/>
                  </a:ext>
                </a:extLst>
              </a:tr>
              <a:tr h="675458">
                <a:tc>
                  <a:txBody>
                    <a:bodyPr/>
                    <a:lstStyle/>
                    <a:p>
                      <a:r>
                        <a:rPr lang="en-IN" dirty="0" smtClean="0"/>
                        <a:t>long</a:t>
                      </a:r>
                      <a:endParaRPr lang="en-US" dirty="0">
                        <a:latin typeface="+mj-lt"/>
                      </a:endParaRPr>
                    </a:p>
                  </a:txBody>
                  <a:tcPr>
                    <a:solidFill>
                      <a:schemeClr val="accent3">
                        <a:lumMod val="40000"/>
                        <a:lumOff val="60000"/>
                      </a:schemeClr>
                    </a:solidFill>
                  </a:tcPr>
                </a:tc>
                <a:tc>
                  <a:txBody>
                    <a:bodyPr/>
                    <a:lstStyle/>
                    <a:p>
                      <a:pPr marL="0" algn="l" defTabSz="914400" rtl="0" eaLnBrk="1" latinLnBrk="0" hangingPunct="1"/>
                      <a:r>
                        <a:rPr lang="en-IN" sz="1800" kern="1200" dirty="0" smtClean="0"/>
                        <a:t>8 Bytes</a:t>
                      </a:r>
                      <a:endParaRPr lang="en-US" sz="1800" kern="1200" dirty="0">
                        <a:solidFill>
                          <a:schemeClr val="dk1"/>
                        </a:solidFill>
                        <a:latin typeface="+mj-lt"/>
                        <a:ea typeface="+mn-ea"/>
                        <a:cs typeface="Mongolian Baiti" pitchFamily="66" charset="0"/>
                      </a:endParaRPr>
                    </a:p>
                  </a:txBody>
                  <a:tcPr>
                    <a:solidFill>
                      <a:schemeClr val="accent3">
                        <a:lumMod val="40000"/>
                        <a:lumOff val="60000"/>
                      </a:schemeClr>
                    </a:solidFill>
                  </a:tcPr>
                </a:tc>
                <a:tc>
                  <a:txBody>
                    <a:bodyPr/>
                    <a:lstStyle/>
                    <a:p>
                      <a:r>
                        <a:rPr lang="en-US" sz="1800" kern="1200" dirty="0" smtClean="0"/>
                        <a:t>-9,223,372,036,854,775,808 to 9,223,372,036,854,775,807</a:t>
                      </a:r>
                      <a:endParaRPr lang="en-IN" baseline="0" dirty="0" smtClean="0">
                        <a:latin typeface="+mj-lt"/>
                      </a:endParaRPr>
                    </a:p>
                  </a:txBody>
                  <a:tcPr>
                    <a:solidFill>
                      <a:schemeClr val="accent3">
                        <a:lumMod val="40000"/>
                        <a:lumOff val="60000"/>
                      </a:schemeClr>
                    </a:solidFill>
                  </a:tcPr>
                </a:tc>
                <a:tc>
                  <a:txBody>
                    <a:bodyPr/>
                    <a:lstStyle/>
                    <a:p>
                      <a:r>
                        <a:rPr lang="en-IN" dirty="0" smtClean="0"/>
                        <a:t>long a = 20;</a:t>
                      </a:r>
                      <a:endParaRPr lang="en-US" dirty="0">
                        <a:latin typeface="+mj-lt"/>
                      </a:endParaRPr>
                    </a:p>
                  </a:txBody>
                  <a:tcPr>
                    <a:solidFill>
                      <a:schemeClr val="accent3">
                        <a:lumMod val="40000"/>
                        <a:lumOff val="60000"/>
                      </a:schemeClr>
                    </a:solidFill>
                  </a:tcPr>
                </a:tc>
                <a:extLst>
                  <a:ext uri="{0D108BD9-81ED-4DB2-BD59-A6C34878D82A}">
                    <a16:rowId xmlns:a16="http://schemas.microsoft.com/office/drawing/2014/main" xmlns="" val="10004"/>
                  </a:ext>
                </a:extLst>
              </a:tr>
            </a:tbl>
          </a:graphicData>
        </a:graphic>
      </p:graphicFrame>
      <p:graphicFrame>
        <p:nvGraphicFramePr>
          <p:cNvPr id="5" name="Table 4"/>
          <p:cNvGraphicFramePr>
            <a:graphicFrameLocks noGrp="1"/>
          </p:cNvGraphicFramePr>
          <p:nvPr>
            <p:extLst/>
          </p:nvPr>
        </p:nvGraphicFramePr>
        <p:xfrm>
          <a:off x="182187" y="3118090"/>
          <a:ext cx="8763001" cy="1929880"/>
        </p:xfrm>
        <a:graphic>
          <a:graphicData uri="http://schemas.openxmlformats.org/drawingml/2006/table">
            <a:tbl>
              <a:tblPr bandRow="1" bandCol="1">
                <a:tableStyleId>{7E9639D4-E3E2-4D34-9284-5A2195B3D0D7}</a:tableStyleId>
              </a:tblPr>
              <a:tblGrid>
                <a:gridCol w="1659952">
                  <a:extLst>
                    <a:ext uri="{9D8B030D-6E8A-4147-A177-3AD203B41FA5}">
                      <a16:colId xmlns:a16="http://schemas.microsoft.com/office/drawing/2014/main" xmlns="" val="20000"/>
                    </a:ext>
                  </a:extLst>
                </a:gridCol>
                <a:gridCol w="1312520">
                  <a:extLst>
                    <a:ext uri="{9D8B030D-6E8A-4147-A177-3AD203B41FA5}">
                      <a16:colId xmlns:a16="http://schemas.microsoft.com/office/drawing/2014/main" xmlns="" val="20001"/>
                    </a:ext>
                  </a:extLst>
                </a:gridCol>
                <a:gridCol w="3319903">
                  <a:extLst>
                    <a:ext uri="{9D8B030D-6E8A-4147-A177-3AD203B41FA5}">
                      <a16:colId xmlns:a16="http://schemas.microsoft.com/office/drawing/2014/main" xmlns="" val="20002"/>
                    </a:ext>
                  </a:extLst>
                </a:gridCol>
                <a:gridCol w="2470626">
                  <a:extLst>
                    <a:ext uri="{9D8B030D-6E8A-4147-A177-3AD203B41FA5}">
                      <a16:colId xmlns:a16="http://schemas.microsoft.com/office/drawing/2014/main" xmlns="" val="20003"/>
                    </a:ext>
                  </a:extLst>
                </a:gridCol>
              </a:tblGrid>
              <a:tr h="964940">
                <a:tc>
                  <a:txBody>
                    <a:bodyPr/>
                    <a:lstStyle/>
                    <a:p>
                      <a:r>
                        <a:rPr lang="en-IN" dirty="0" smtClean="0"/>
                        <a:t>float</a:t>
                      </a:r>
                      <a:endParaRPr lang="en-US" dirty="0">
                        <a:latin typeface="+mj-lt"/>
                      </a:endParaRPr>
                    </a:p>
                  </a:txBody>
                  <a:tcPr>
                    <a:solidFill>
                      <a:schemeClr val="accent6">
                        <a:lumMod val="20000"/>
                        <a:lumOff val="80000"/>
                      </a:schemeClr>
                    </a:solidFill>
                  </a:tcPr>
                </a:tc>
                <a:tc>
                  <a:txBody>
                    <a:bodyPr/>
                    <a:lstStyle/>
                    <a:p>
                      <a:pPr marL="0" algn="l" defTabSz="914400" rtl="0" eaLnBrk="1" latinLnBrk="0" hangingPunct="1"/>
                      <a:r>
                        <a:rPr lang="en-IN" sz="1800" kern="1200" dirty="0" smtClean="0"/>
                        <a:t>4 Bytes</a:t>
                      </a:r>
                      <a:endParaRPr lang="en-US" sz="1800" kern="1200" dirty="0">
                        <a:solidFill>
                          <a:schemeClr val="dk1"/>
                        </a:solidFill>
                        <a:latin typeface="+mj-lt"/>
                        <a:ea typeface="+mn-ea"/>
                        <a:cs typeface="Mongolian Baiti" pitchFamily="66" charset="0"/>
                      </a:endParaRPr>
                    </a:p>
                  </a:txBody>
                  <a:tcPr>
                    <a:solidFill>
                      <a:schemeClr val="accent6">
                        <a:lumMod val="20000"/>
                        <a:lumOff val="80000"/>
                      </a:schemeClr>
                    </a:solidFill>
                  </a:tcPr>
                </a:tc>
                <a:tc>
                  <a:txBody>
                    <a:bodyPr/>
                    <a:lstStyle/>
                    <a:p>
                      <a:r>
                        <a:rPr lang="en-IN" baseline="0" dirty="0" smtClean="0">
                          <a:latin typeface="+mj-lt"/>
                        </a:rPr>
                        <a:t>1.4e-045 to 3.4e+038</a:t>
                      </a:r>
                    </a:p>
                  </a:txBody>
                  <a:tcPr>
                    <a:solidFill>
                      <a:schemeClr val="accent6">
                        <a:lumMod val="20000"/>
                        <a:lumOff val="80000"/>
                      </a:schemeClr>
                    </a:solidFill>
                  </a:tcPr>
                </a:tc>
                <a:tc>
                  <a:txBody>
                    <a:bodyPr/>
                    <a:lstStyle/>
                    <a:p>
                      <a:r>
                        <a:rPr lang="en-IN" dirty="0" smtClean="0"/>
                        <a:t>float a = 10.2</a:t>
                      </a:r>
                      <a:r>
                        <a:rPr lang="en-IN" dirty="0" smtClean="0">
                          <a:solidFill>
                            <a:srgbClr val="FF0000"/>
                          </a:solidFill>
                        </a:rPr>
                        <a:t>f</a:t>
                      </a:r>
                      <a:r>
                        <a:rPr lang="en-IN" dirty="0" smtClean="0"/>
                        <a:t>;</a:t>
                      </a:r>
                      <a:endParaRPr lang="en-US" dirty="0">
                        <a:latin typeface="+mj-lt"/>
                      </a:endParaRPr>
                    </a:p>
                  </a:txBody>
                  <a:tcPr>
                    <a:solidFill>
                      <a:schemeClr val="accent6">
                        <a:lumMod val="20000"/>
                        <a:lumOff val="80000"/>
                      </a:schemeClr>
                    </a:solidFill>
                  </a:tcPr>
                </a:tc>
                <a:extLst>
                  <a:ext uri="{0D108BD9-81ED-4DB2-BD59-A6C34878D82A}">
                    <a16:rowId xmlns:a16="http://schemas.microsoft.com/office/drawing/2014/main" xmlns="" val="10000"/>
                  </a:ext>
                </a:extLst>
              </a:tr>
              <a:tr h="964940">
                <a:tc>
                  <a:txBody>
                    <a:bodyPr/>
                    <a:lstStyle/>
                    <a:p>
                      <a:r>
                        <a:rPr lang="en-IN" dirty="0" smtClean="0"/>
                        <a:t>double</a:t>
                      </a:r>
                      <a:endParaRPr lang="en-US" dirty="0">
                        <a:latin typeface="+mj-lt"/>
                      </a:endParaRPr>
                    </a:p>
                  </a:txBody>
                  <a:tcPr>
                    <a:solidFill>
                      <a:schemeClr val="accent6">
                        <a:lumMod val="20000"/>
                        <a:lumOff val="80000"/>
                      </a:schemeClr>
                    </a:solidFill>
                  </a:tcPr>
                </a:tc>
                <a:tc>
                  <a:txBody>
                    <a:bodyPr/>
                    <a:lstStyle/>
                    <a:p>
                      <a:pPr marL="0" algn="l" defTabSz="914400" rtl="0" eaLnBrk="1" latinLnBrk="0" hangingPunct="1"/>
                      <a:r>
                        <a:rPr lang="en-IN" sz="1800" kern="1200" dirty="0" smtClean="0"/>
                        <a:t>8 Bytes</a:t>
                      </a:r>
                      <a:endParaRPr lang="en-US" sz="1800" kern="1200" dirty="0">
                        <a:solidFill>
                          <a:schemeClr val="dk1"/>
                        </a:solidFill>
                        <a:latin typeface="+mj-lt"/>
                        <a:ea typeface="+mn-ea"/>
                        <a:cs typeface="Mongolian Baiti" pitchFamily="66" charset="0"/>
                      </a:endParaRPr>
                    </a:p>
                  </a:txBody>
                  <a:tcPr>
                    <a:solidFill>
                      <a:schemeClr val="accent6">
                        <a:lumMod val="20000"/>
                        <a:lumOff val="80000"/>
                      </a:schemeClr>
                    </a:solidFill>
                  </a:tcPr>
                </a:tc>
                <a:tc>
                  <a:txBody>
                    <a:bodyPr/>
                    <a:lstStyle/>
                    <a:p>
                      <a:r>
                        <a:rPr lang="en-IN" baseline="0" dirty="0" smtClean="0">
                          <a:latin typeface="+mj-lt"/>
                        </a:rPr>
                        <a:t>4.9e-324 to 1.8e+308</a:t>
                      </a:r>
                    </a:p>
                  </a:txBody>
                  <a:tcPr>
                    <a:solidFill>
                      <a:schemeClr val="accent6">
                        <a:lumMod val="20000"/>
                        <a:lumOff val="80000"/>
                      </a:schemeClr>
                    </a:solidFill>
                  </a:tcPr>
                </a:tc>
                <a:tc>
                  <a:txBody>
                    <a:bodyPr/>
                    <a:lstStyle/>
                    <a:p>
                      <a:r>
                        <a:rPr lang="en-IN" dirty="0" smtClean="0"/>
                        <a:t>double a =</a:t>
                      </a:r>
                      <a:r>
                        <a:rPr lang="en-IN" baseline="0" dirty="0" smtClean="0"/>
                        <a:t> 10.2;</a:t>
                      </a:r>
                      <a:endParaRPr lang="en-US" dirty="0">
                        <a:latin typeface="+mj-lt"/>
                      </a:endParaRPr>
                    </a:p>
                  </a:txBody>
                  <a:tcPr>
                    <a:solidFill>
                      <a:schemeClr val="accent6">
                        <a:lumMod val="20000"/>
                        <a:lumOff val="80000"/>
                      </a:schemeClr>
                    </a:solidFill>
                  </a:tcPr>
                </a:tc>
                <a:extLst>
                  <a:ext uri="{0D108BD9-81ED-4DB2-BD59-A6C34878D82A}">
                    <a16:rowId xmlns:a16="http://schemas.microsoft.com/office/drawing/2014/main" xmlns="" val="10001"/>
                  </a:ext>
                </a:extLst>
              </a:tr>
            </a:tbl>
          </a:graphicData>
        </a:graphic>
      </p:graphicFrame>
      <p:graphicFrame>
        <p:nvGraphicFramePr>
          <p:cNvPr id="6" name="Table 5"/>
          <p:cNvGraphicFramePr>
            <a:graphicFrameLocks noGrp="1"/>
          </p:cNvGraphicFramePr>
          <p:nvPr>
            <p:extLst/>
          </p:nvPr>
        </p:nvGraphicFramePr>
        <p:xfrm>
          <a:off x="182187" y="5049984"/>
          <a:ext cx="8763001" cy="675458"/>
        </p:xfrm>
        <a:graphic>
          <a:graphicData uri="http://schemas.openxmlformats.org/drawingml/2006/table">
            <a:tbl>
              <a:tblPr bandRow="1" bandCol="1">
                <a:tableStyleId>{7E9639D4-E3E2-4D34-9284-5A2195B3D0D7}</a:tableStyleId>
              </a:tblPr>
              <a:tblGrid>
                <a:gridCol w="1659952">
                  <a:extLst>
                    <a:ext uri="{9D8B030D-6E8A-4147-A177-3AD203B41FA5}">
                      <a16:colId xmlns:a16="http://schemas.microsoft.com/office/drawing/2014/main" xmlns="" val="20000"/>
                    </a:ext>
                  </a:extLst>
                </a:gridCol>
                <a:gridCol w="1312520">
                  <a:extLst>
                    <a:ext uri="{9D8B030D-6E8A-4147-A177-3AD203B41FA5}">
                      <a16:colId xmlns:a16="http://schemas.microsoft.com/office/drawing/2014/main" xmlns="" val="20001"/>
                    </a:ext>
                  </a:extLst>
                </a:gridCol>
                <a:gridCol w="3319903">
                  <a:extLst>
                    <a:ext uri="{9D8B030D-6E8A-4147-A177-3AD203B41FA5}">
                      <a16:colId xmlns:a16="http://schemas.microsoft.com/office/drawing/2014/main" xmlns="" val="20002"/>
                    </a:ext>
                  </a:extLst>
                </a:gridCol>
                <a:gridCol w="2470626">
                  <a:extLst>
                    <a:ext uri="{9D8B030D-6E8A-4147-A177-3AD203B41FA5}">
                      <a16:colId xmlns:a16="http://schemas.microsoft.com/office/drawing/2014/main" xmlns="" val="20003"/>
                    </a:ext>
                  </a:extLst>
                </a:gridCol>
              </a:tblGrid>
              <a:tr h="675458">
                <a:tc>
                  <a:txBody>
                    <a:bodyPr/>
                    <a:lstStyle/>
                    <a:p>
                      <a:r>
                        <a:rPr lang="en-IN" dirty="0" smtClean="0"/>
                        <a:t>char</a:t>
                      </a:r>
                      <a:endParaRPr lang="en-US" dirty="0">
                        <a:latin typeface="+mj-lt"/>
                      </a:endParaRPr>
                    </a:p>
                  </a:txBody>
                  <a:tcPr>
                    <a:solidFill>
                      <a:srgbClr val="CEE1FE"/>
                    </a:solidFill>
                  </a:tcPr>
                </a:tc>
                <a:tc>
                  <a:txBody>
                    <a:bodyPr/>
                    <a:lstStyle/>
                    <a:p>
                      <a:pPr marL="0" algn="l" defTabSz="914400" rtl="0" eaLnBrk="1" latinLnBrk="0" hangingPunct="1"/>
                      <a:r>
                        <a:rPr lang="en-IN" sz="1800" kern="1200" dirty="0" smtClean="0"/>
                        <a:t>2 Bytes</a:t>
                      </a:r>
                      <a:endParaRPr lang="en-US" sz="1800" kern="1200" dirty="0">
                        <a:solidFill>
                          <a:schemeClr val="dk1"/>
                        </a:solidFill>
                        <a:latin typeface="+mj-lt"/>
                        <a:ea typeface="+mn-ea"/>
                        <a:cs typeface="Mongolian Baiti" pitchFamily="66" charset="0"/>
                      </a:endParaRPr>
                    </a:p>
                  </a:txBody>
                  <a:tcPr>
                    <a:solidFill>
                      <a:srgbClr val="CEE1FE"/>
                    </a:solidFill>
                  </a:tcPr>
                </a:tc>
                <a:tc>
                  <a:txBody>
                    <a:bodyPr/>
                    <a:lstStyle/>
                    <a:p>
                      <a:r>
                        <a:rPr lang="en-IN" baseline="0" dirty="0" smtClean="0"/>
                        <a:t>0 to 65536  (Stores ASCII of character)</a:t>
                      </a:r>
                      <a:endParaRPr lang="en-IN" baseline="0" dirty="0" smtClean="0">
                        <a:latin typeface="+mj-lt"/>
                      </a:endParaRPr>
                    </a:p>
                  </a:txBody>
                  <a:tcPr>
                    <a:solidFill>
                      <a:srgbClr val="CEE1FE"/>
                    </a:solidFill>
                  </a:tcPr>
                </a:tc>
                <a:tc>
                  <a:txBody>
                    <a:bodyPr/>
                    <a:lstStyle/>
                    <a:p>
                      <a:r>
                        <a:rPr lang="en-IN" dirty="0" smtClean="0"/>
                        <a:t>char a = ‘a’;</a:t>
                      </a:r>
                      <a:endParaRPr lang="en-US" dirty="0">
                        <a:latin typeface="+mj-lt"/>
                      </a:endParaRPr>
                    </a:p>
                  </a:txBody>
                  <a:tcPr>
                    <a:solidFill>
                      <a:srgbClr val="CEE1FE"/>
                    </a:solidFill>
                  </a:tcPr>
                </a:tc>
                <a:extLst>
                  <a:ext uri="{0D108BD9-81ED-4DB2-BD59-A6C34878D82A}">
                    <a16:rowId xmlns:a16="http://schemas.microsoft.com/office/drawing/2014/main" xmlns="" val="10000"/>
                  </a:ext>
                </a:extLst>
              </a:tr>
            </a:tbl>
          </a:graphicData>
        </a:graphic>
      </p:graphicFrame>
      <p:graphicFrame>
        <p:nvGraphicFramePr>
          <p:cNvPr id="7" name="Table 6"/>
          <p:cNvGraphicFramePr>
            <a:graphicFrameLocks noGrp="1"/>
          </p:cNvGraphicFramePr>
          <p:nvPr>
            <p:extLst/>
          </p:nvPr>
        </p:nvGraphicFramePr>
        <p:xfrm>
          <a:off x="182187" y="5722337"/>
          <a:ext cx="8763001" cy="391337"/>
        </p:xfrm>
        <a:graphic>
          <a:graphicData uri="http://schemas.openxmlformats.org/drawingml/2006/table">
            <a:tbl>
              <a:tblPr bandRow="1" bandCol="1">
                <a:tableStyleId>{7E9639D4-E3E2-4D34-9284-5A2195B3D0D7}</a:tableStyleId>
              </a:tblPr>
              <a:tblGrid>
                <a:gridCol w="1659952">
                  <a:extLst>
                    <a:ext uri="{9D8B030D-6E8A-4147-A177-3AD203B41FA5}">
                      <a16:colId xmlns:a16="http://schemas.microsoft.com/office/drawing/2014/main" xmlns="" val="20000"/>
                    </a:ext>
                  </a:extLst>
                </a:gridCol>
                <a:gridCol w="1312520">
                  <a:extLst>
                    <a:ext uri="{9D8B030D-6E8A-4147-A177-3AD203B41FA5}">
                      <a16:colId xmlns:a16="http://schemas.microsoft.com/office/drawing/2014/main" xmlns="" val="20001"/>
                    </a:ext>
                  </a:extLst>
                </a:gridCol>
                <a:gridCol w="3319903">
                  <a:extLst>
                    <a:ext uri="{9D8B030D-6E8A-4147-A177-3AD203B41FA5}">
                      <a16:colId xmlns:a16="http://schemas.microsoft.com/office/drawing/2014/main" xmlns="" val="20002"/>
                    </a:ext>
                  </a:extLst>
                </a:gridCol>
                <a:gridCol w="2470626">
                  <a:extLst>
                    <a:ext uri="{9D8B030D-6E8A-4147-A177-3AD203B41FA5}">
                      <a16:colId xmlns:a16="http://schemas.microsoft.com/office/drawing/2014/main" xmlns="" val="20003"/>
                    </a:ext>
                  </a:extLst>
                </a:gridCol>
              </a:tblGrid>
              <a:tr h="391337">
                <a:tc>
                  <a:txBody>
                    <a:bodyPr/>
                    <a:lstStyle/>
                    <a:p>
                      <a:r>
                        <a:rPr lang="en-IN" dirty="0" err="1" smtClean="0"/>
                        <a:t>boolean</a:t>
                      </a:r>
                      <a:endParaRPr lang="en-US" dirty="0">
                        <a:latin typeface="+mj-lt"/>
                      </a:endParaRPr>
                    </a:p>
                  </a:txBody>
                  <a:tcPr>
                    <a:solidFill>
                      <a:srgbClr val="EFC3C3"/>
                    </a:solidFill>
                  </a:tcPr>
                </a:tc>
                <a:tc>
                  <a:txBody>
                    <a:bodyPr/>
                    <a:lstStyle/>
                    <a:p>
                      <a:pPr marL="0" algn="l" defTabSz="914400" rtl="0" eaLnBrk="1" latinLnBrk="0" hangingPunct="1"/>
                      <a:r>
                        <a:rPr lang="en-US" sz="1800" kern="1200" dirty="0" smtClean="0"/>
                        <a:t>Not defined</a:t>
                      </a:r>
                      <a:endParaRPr lang="en-US" sz="1800" kern="1200" dirty="0">
                        <a:solidFill>
                          <a:schemeClr val="dk1"/>
                        </a:solidFill>
                        <a:latin typeface="+mj-lt"/>
                        <a:ea typeface="+mn-ea"/>
                        <a:cs typeface="Mongolian Baiti" pitchFamily="66" charset="0"/>
                      </a:endParaRPr>
                    </a:p>
                  </a:txBody>
                  <a:tcPr>
                    <a:solidFill>
                      <a:srgbClr val="EFC3C3"/>
                    </a:solidFill>
                  </a:tcPr>
                </a:tc>
                <a:tc>
                  <a:txBody>
                    <a:bodyPr/>
                    <a:lstStyle/>
                    <a:p>
                      <a:pPr algn="just" fontAlgn="t"/>
                      <a:r>
                        <a:rPr lang="en-US" dirty="0" smtClean="0"/>
                        <a:t> true </a:t>
                      </a:r>
                      <a:r>
                        <a:rPr lang="en-US" dirty="0"/>
                        <a:t>or false</a:t>
                      </a:r>
                      <a:endParaRPr lang="en-US" dirty="0">
                        <a:latin typeface="+mj-lt"/>
                      </a:endParaRPr>
                    </a:p>
                  </a:txBody>
                  <a:tcPr marL="30480" marR="30480" marT="30480" marB="30480">
                    <a:solidFill>
                      <a:srgbClr val="EFC3C3"/>
                    </a:solidFill>
                  </a:tcPr>
                </a:tc>
                <a:tc>
                  <a:txBody>
                    <a:bodyPr/>
                    <a:lstStyle/>
                    <a:p>
                      <a:r>
                        <a:rPr lang="en-IN" dirty="0" err="1" smtClean="0"/>
                        <a:t>boolean</a:t>
                      </a:r>
                      <a:r>
                        <a:rPr lang="en-IN" dirty="0" smtClean="0"/>
                        <a:t> a = true;</a:t>
                      </a:r>
                      <a:endParaRPr lang="en-US" dirty="0">
                        <a:latin typeface="+mj-lt"/>
                      </a:endParaRPr>
                    </a:p>
                  </a:txBody>
                  <a:tcPr>
                    <a:solidFill>
                      <a:srgbClr val="EFC3C3"/>
                    </a:solidFill>
                  </a:tcPr>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val="1454780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Escape Sequences</a:t>
            </a:r>
          </a:p>
        </p:txBody>
      </p:sp>
      <p:sp>
        <p:nvSpPr>
          <p:cNvPr id="3" name="Content Placeholder 2"/>
          <p:cNvSpPr>
            <a:spLocks noGrp="1"/>
          </p:cNvSpPr>
          <p:nvPr>
            <p:ph idx="1"/>
          </p:nvPr>
        </p:nvSpPr>
        <p:spPr/>
        <p:txBody>
          <a:bodyPr/>
          <a:lstStyle/>
          <a:p>
            <a:r>
              <a:rPr lang="en-US" dirty="0"/>
              <a:t>Escape sequences in general are used to signal an alternative interpretation of a series of characters.</a:t>
            </a:r>
          </a:p>
          <a:p>
            <a:r>
              <a:rPr lang="en-US" dirty="0"/>
              <a:t>For example, if you want to put quotes within quotes you must use the escape sequence, </a:t>
            </a:r>
            <a:r>
              <a:rPr lang="en-US" dirty="0">
                <a:latin typeface="Consolas" panose="020B0609020204030204" pitchFamily="49" charset="0"/>
              </a:rPr>
              <a:t>\</a:t>
            </a:r>
            <a:r>
              <a:rPr lang="en-US" dirty="0"/>
              <a:t>", on the interior quotes.</a:t>
            </a:r>
          </a:p>
          <a:p>
            <a:pPr marL="0" indent="0" algn="ctr">
              <a:buNone/>
            </a:pPr>
            <a:r>
              <a:rPr lang="en-US" dirty="0" err="1" smtClean="0">
                <a:solidFill>
                  <a:srgbClr val="000000"/>
                </a:solidFill>
                <a:latin typeface="Consolas"/>
              </a:rPr>
              <a:t>System.</a:t>
            </a:r>
            <a:r>
              <a:rPr lang="en-US" b="1" i="1" dirty="0" err="1" smtClean="0">
                <a:solidFill>
                  <a:srgbClr val="0000C0"/>
                </a:solidFill>
                <a:latin typeface="Consolas"/>
              </a:rPr>
              <a:t>out</a:t>
            </a:r>
            <a:r>
              <a:rPr lang="en-US" b="1" i="1" dirty="0" err="1" smtClean="0">
                <a:solidFill>
                  <a:srgbClr val="000000"/>
                </a:solidFill>
                <a:latin typeface="Consolas"/>
              </a:rPr>
              <a:t>.println</a:t>
            </a:r>
            <a:r>
              <a:rPr lang="en-US" b="1" i="1" dirty="0" smtClean="0">
                <a:solidFill>
                  <a:srgbClr val="000000"/>
                </a:solidFill>
                <a:latin typeface="Consolas"/>
              </a:rPr>
              <a:t>(</a:t>
            </a:r>
            <a:r>
              <a:rPr lang="en-US" b="1" i="1" dirty="0" smtClean="0">
                <a:solidFill>
                  <a:srgbClr val="2A00FF"/>
                </a:solidFill>
                <a:latin typeface="Consolas"/>
              </a:rPr>
              <a:t>"Good Morning \"World\""</a:t>
            </a:r>
            <a:r>
              <a:rPr lang="en-US" b="1" i="1" dirty="0" smtClean="0">
                <a:solidFill>
                  <a:srgbClr val="000000"/>
                </a:solidFill>
                <a:latin typeface="Consolas"/>
              </a:rPr>
              <a:t>);</a:t>
            </a:r>
            <a:endParaRPr lang="en-IN" dirty="0" smtClean="0"/>
          </a:p>
          <a:p>
            <a:endParaRPr lang="en-US" dirty="0"/>
          </a:p>
        </p:txBody>
      </p:sp>
      <p:graphicFrame>
        <p:nvGraphicFramePr>
          <p:cNvPr id="4" name="Table 3"/>
          <p:cNvGraphicFramePr>
            <a:graphicFrameLocks noGrp="1"/>
          </p:cNvGraphicFramePr>
          <p:nvPr>
            <p:extLst/>
          </p:nvPr>
        </p:nvGraphicFramePr>
        <p:xfrm>
          <a:off x="608337" y="3134360"/>
          <a:ext cx="8534400" cy="2595880"/>
        </p:xfrm>
        <a:graphic>
          <a:graphicData uri="http://schemas.openxmlformats.org/drawingml/2006/table">
            <a:tbl>
              <a:tblPr firstRow="1" bandRow="1" bandCol="1">
                <a:tableStyleId>{7E9639D4-E3E2-4D34-9284-5A2195B3D0D7}</a:tableStyleId>
              </a:tblPr>
              <a:tblGrid>
                <a:gridCol w="2869975">
                  <a:extLst>
                    <a:ext uri="{9D8B030D-6E8A-4147-A177-3AD203B41FA5}">
                      <a16:colId xmlns:a16="http://schemas.microsoft.com/office/drawing/2014/main" xmlns="" val="20000"/>
                    </a:ext>
                  </a:extLst>
                </a:gridCol>
                <a:gridCol w="5664425">
                  <a:extLst>
                    <a:ext uri="{9D8B030D-6E8A-4147-A177-3AD203B41FA5}">
                      <a16:colId xmlns:a16="http://schemas.microsoft.com/office/drawing/2014/main" xmlns="" val="20001"/>
                    </a:ext>
                  </a:extLst>
                </a:gridCol>
              </a:tblGrid>
              <a:tr h="370840">
                <a:tc>
                  <a:txBody>
                    <a:bodyPr/>
                    <a:lstStyle/>
                    <a:p>
                      <a:r>
                        <a:rPr lang="en-US" dirty="0" smtClean="0">
                          <a:latin typeface="Consolas" panose="020B0609020204030204" pitchFamily="49" charset="0"/>
                        </a:rPr>
                        <a:t>Escape Sequence</a:t>
                      </a:r>
                      <a:endParaRPr lang="en-US" dirty="0">
                        <a:latin typeface="Consolas" panose="020B0609020204030204" pitchFamily="49" charset="0"/>
                      </a:endParaRPr>
                    </a:p>
                  </a:txBody>
                  <a:tcPr/>
                </a:tc>
                <a:tc>
                  <a:txBody>
                    <a:bodyPr/>
                    <a:lstStyle/>
                    <a:p>
                      <a:r>
                        <a:rPr lang="en-US" dirty="0" smtClean="0">
                          <a:latin typeface="Consolas" panose="020B0609020204030204" pitchFamily="49" charset="0"/>
                        </a:rPr>
                        <a:t>Description</a:t>
                      </a:r>
                      <a:endParaRPr lang="en-US" dirty="0">
                        <a:latin typeface="Consolas" panose="020B0609020204030204" pitchFamily="49" charset="0"/>
                      </a:endParaRPr>
                    </a:p>
                  </a:txBody>
                  <a:tcPr/>
                </a:tc>
                <a:extLst>
                  <a:ext uri="{0D108BD9-81ED-4DB2-BD59-A6C34878D82A}">
                    <a16:rowId xmlns:a16="http://schemas.microsoft.com/office/drawing/2014/main" xmlns="" val="10000"/>
                  </a:ext>
                </a:extLst>
              </a:tr>
              <a:tr h="370840">
                <a:tc>
                  <a:txBody>
                    <a:bodyPr/>
                    <a:lstStyle/>
                    <a:p>
                      <a:r>
                        <a:rPr lang="en-US" dirty="0" smtClean="0">
                          <a:latin typeface="Consolas" panose="020B0609020204030204" pitchFamily="49" charset="0"/>
                        </a:rPr>
                        <a:t>\’</a:t>
                      </a:r>
                      <a:endParaRPr lang="en-US" dirty="0">
                        <a:latin typeface="Consolas" panose="020B0609020204030204" pitchFamily="49" charset="0"/>
                      </a:endParaRPr>
                    </a:p>
                  </a:txBody>
                  <a:tcPr/>
                </a:tc>
                <a:tc>
                  <a:txBody>
                    <a:bodyPr/>
                    <a:lstStyle/>
                    <a:p>
                      <a:r>
                        <a:rPr lang="en-US" dirty="0" smtClean="0">
                          <a:latin typeface="Consolas" panose="020B0609020204030204" pitchFamily="49" charset="0"/>
                        </a:rPr>
                        <a:t>Single</a:t>
                      </a:r>
                      <a:r>
                        <a:rPr lang="en-US" baseline="0" dirty="0" smtClean="0">
                          <a:latin typeface="Consolas" panose="020B0609020204030204" pitchFamily="49" charset="0"/>
                        </a:rPr>
                        <a:t> quote</a:t>
                      </a:r>
                      <a:endParaRPr lang="en-US" dirty="0">
                        <a:latin typeface="Consolas" panose="020B0609020204030204" pitchFamily="49" charset="0"/>
                      </a:endParaRPr>
                    </a:p>
                  </a:txBody>
                  <a:tcPr/>
                </a:tc>
                <a:extLst>
                  <a:ext uri="{0D108BD9-81ED-4DB2-BD59-A6C34878D82A}">
                    <a16:rowId xmlns:a16="http://schemas.microsoft.com/office/drawing/2014/main" xmlns="" val="10001"/>
                  </a:ext>
                </a:extLst>
              </a:tr>
              <a:tr h="370840">
                <a:tc>
                  <a:txBody>
                    <a:bodyPr/>
                    <a:lstStyle/>
                    <a:p>
                      <a:r>
                        <a:rPr lang="en-US" dirty="0" smtClean="0">
                          <a:latin typeface="Consolas" panose="020B0609020204030204" pitchFamily="49" charset="0"/>
                        </a:rPr>
                        <a:t>\”</a:t>
                      </a:r>
                      <a:endParaRPr lang="en-US" dirty="0">
                        <a:latin typeface="Consolas" panose="020B0609020204030204" pitchFamily="49" charset="0"/>
                      </a:endParaRPr>
                    </a:p>
                  </a:txBody>
                  <a:tcPr/>
                </a:tc>
                <a:tc>
                  <a:txBody>
                    <a:bodyPr/>
                    <a:lstStyle/>
                    <a:p>
                      <a:r>
                        <a:rPr lang="en-US" dirty="0" smtClean="0">
                          <a:latin typeface="Consolas" panose="020B0609020204030204" pitchFamily="49" charset="0"/>
                        </a:rPr>
                        <a:t>Double quote</a:t>
                      </a:r>
                      <a:endParaRPr lang="en-US" dirty="0">
                        <a:latin typeface="Consolas" panose="020B0609020204030204" pitchFamily="49" charset="0"/>
                      </a:endParaRPr>
                    </a:p>
                  </a:txBody>
                  <a:tcPr/>
                </a:tc>
                <a:extLst>
                  <a:ext uri="{0D108BD9-81ED-4DB2-BD59-A6C34878D82A}">
                    <a16:rowId xmlns:a16="http://schemas.microsoft.com/office/drawing/2014/main" xmlns="" val="10002"/>
                  </a:ext>
                </a:extLst>
              </a:tr>
              <a:tr h="370840">
                <a:tc>
                  <a:txBody>
                    <a:bodyPr/>
                    <a:lstStyle/>
                    <a:p>
                      <a:r>
                        <a:rPr lang="en-US" dirty="0" smtClean="0">
                          <a:latin typeface="Consolas" panose="020B0609020204030204" pitchFamily="49" charset="0"/>
                        </a:rPr>
                        <a:t>\\</a:t>
                      </a:r>
                      <a:endParaRPr lang="en-US" dirty="0">
                        <a:latin typeface="Consolas" panose="020B0609020204030204" pitchFamily="49" charset="0"/>
                      </a:endParaRPr>
                    </a:p>
                  </a:txBody>
                  <a:tcPr/>
                </a:tc>
                <a:tc>
                  <a:txBody>
                    <a:bodyPr/>
                    <a:lstStyle/>
                    <a:p>
                      <a:r>
                        <a:rPr lang="en-US" dirty="0" smtClean="0">
                          <a:latin typeface="Consolas" panose="020B0609020204030204" pitchFamily="49" charset="0"/>
                        </a:rPr>
                        <a:t>Backslash</a:t>
                      </a:r>
                      <a:endParaRPr lang="en-US" dirty="0">
                        <a:latin typeface="Consolas" panose="020B0609020204030204" pitchFamily="49" charset="0"/>
                      </a:endParaRPr>
                    </a:p>
                  </a:txBody>
                  <a:tcPr/>
                </a:tc>
                <a:extLst>
                  <a:ext uri="{0D108BD9-81ED-4DB2-BD59-A6C34878D82A}">
                    <a16:rowId xmlns:a16="http://schemas.microsoft.com/office/drawing/2014/main" xmlns="" val="10003"/>
                  </a:ext>
                </a:extLst>
              </a:tr>
              <a:tr h="370840">
                <a:tc>
                  <a:txBody>
                    <a:bodyPr/>
                    <a:lstStyle/>
                    <a:p>
                      <a:r>
                        <a:rPr lang="en-US" dirty="0" smtClean="0">
                          <a:latin typeface="Consolas" panose="020B0609020204030204" pitchFamily="49" charset="0"/>
                        </a:rPr>
                        <a:t>\r</a:t>
                      </a:r>
                      <a:endParaRPr lang="en-US" dirty="0">
                        <a:latin typeface="Consolas" panose="020B0609020204030204" pitchFamily="49" charset="0"/>
                      </a:endParaRPr>
                    </a:p>
                  </a:txBody>
                  <a:tcPr/>
                </a:tc>
                <a:tc>
                  <a:txBody>
                    <a:bodyPr/>
                    <a:lstStyle/>
                    <a:p>
                      <a:r>
                        <a:rPr lang="en-US" dirty="0" smtClean="0">
                          <a:latin typeface="Consolas" panose="020B0609020204030204" pitchFamily="49" charset="0"/>
                        </a:rPr>
                        <a:t>Carriage return</a:t>
                      </a:r>
                      <a:endParaRPr lang="en-US" dirty="0">
                        <a:latin typeface="Consolas" panose="020B0609020204030204" pitchFamily="49" charset="0"/>
                      </a:endParaRPr>
                    </a:p>
                  </a:txBody>
                  <a:tcPr/>
                </a:tc>
                <a:extLst>
                  <a:ext uri="{0D108BD9-81ED-4DB2-BD59-A6C34878D82A}">
                    <a16:rowId xmlns:a16="http://schemas.microsoft.com/office/drawing/2014/main" xmlns="" val="10004"/>
                  </a:ext>
                </a:extLst>
              </a:tr>
              <a:tr h="370840">
                <a:tc>
                  <a:txBody>
                    <a:bodyPr/>
                    <a:lstStyle/>
                    <a:p>
                      <a:r>
                        <a:rPr lang="en-US" dirty="0" smtClean="0">
                          <a:latin typeface="Consolas" panose="020B0609020204030204" pitchFamily="49" charset="0"/>
                        </a:rPr>
                        <a:t>\n</a:t>
                      </a:r>
                      <a:endParaRPr lang="en-US" dirty="0">
                        <a:latin typeface="Consolas" panose="020B0609020204030204" pitchFamily="49" charset="0"/>
                      </a:endParaRPr>
                    </a:p>
                  </a:txBody>
                  <a:tcPr/>
                </a:tc>
                <a:tc>
                  <a:txBody>
                    <a:bodyPr/>
                    <a:lstStyle/>
                    <a:p>
                      <a:r>
                        <a:rPr lang="en-US" dirty="0" smtClean="0">
                          <a:latin typeface="Consolas" panose="020B0609020204030204" pitchFamily="49" charset="0"/>
                        </a:rPr>
                        <a:t>New</a:t>
                      </a:r>
                      <a:r>
                        <a:rPr lang="en-US" baseline="0" dirty="0" smtClean="0">
                          <a:latin typeface="Consolas" panose="020B0609020204030204" pitchFamily="49" charset="0"/>
                        </a:rPr>
                        <a:t> Line</a:t>
                      </a:r>
                      <a:endParaRPr lang="en-US" dirty="0">
                        <a:latin typeface="Consolas" panose="020B0609020204030204" pitchFamily="49" charset="0"/>
                      </a:endParaRPr>
                    </a:p>
                  </a:txBody>
                  <a:tcPr/>
                </a:tc>
                <a:extLst>
                  <a:ext uri="{0D108BD9-81ED-4DB2-BD59-A6C34878D82A}">
                    <a16:rowId xmlns:a16="http://schemas.microsoft.com/office/drawing/2014/main" xmlns="" val="10005"/>
                  </a:ext>
                </a:extLst>
              </a:tr>
              <a:tr h="370840">
                <a:tc>
                  <a:txBody>
                    <a:bodyPr/>
                    <a:lstStyle/>
                    <a:p>
                      <a:r>
                        <a:rPr lang="en-US" dirty="0" smtClean="0">
                          <a:latin typeface="Consolas" panose="020B0609020204030204" pitchFamily="49" charset="0"/>
                        </a:rPr>
                        <a:t>\t</a:t>
                      </a:r>
                      <a:endParaRPr lang="en-US" dirty="0">
                        <a:latin typeface="Consolas" panose="020B0609020204030204" pitchFamily="49" charset="0"/>
                      </a:endParaRPr>
                    </a:p>
                  </a:txBody>
                  <a:tcPr/>
                </a:tc>
                <a:tc>
                  <a:txBody>
                    <a:bodyPr/>
                    <a:lstStyle/>
                    <a:p>
                      <a:r>
                        <a:rPr lang="en-US" dirty="0" smtClean="0">
                          <a:latin typeface="Consolas" panose="020B0609020204030204" pitchFamily="49" charset="0"/>
                        </a:rPr>
                        <a:t>Tab</a:t>
                      </a:r>
                      <a:endParaRPr lang="en-US" dirty="0">
                        <a:latin typeface="Consolas" panose="020B0609020204030204" pitchFamily="49" charset="0"/>
                      </a:endParaRPr>
                    </a:p>
                  </a:txBody>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3407915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Type Casting</a:t>
            </a:r>
            <a:endParaRPr lang="en-US" dirty="0"/>
          </a:p>
        </p:txBody>
      </p:sp>
      <p:sp>
        <p:nvSpPr>
          <p:cNvPr id="3" name="Content Placeholder 2"/>
          <p:cNvSpPr>
            <a:spLocks noGrp="1"/>
          </p:cNvSpPr>
          <p:nvPr>
            <p:ph idx="1"/>
          </p:nvPr>
        </p:nvSpPr>
        <p:spPr/>
        <p:txBody>
          <a:bodyPr/>
          <a:lstStyle/>
          <a:p>
            <a:r>
              <a:rPr lang="en-US" dirty="0"/>
              <a:t>Assigning a value of one type to a variable of another type is known as Type Casting.</a:t>
            </a:r>
          </a:p>
          <a:p>
            <a:r>
              <a:rPr lang="en-US" dirty="0"/>
              <a:t>In Java, type casting is classified into two types,</a:t>
            </a:r>
          </a:p>
          <a:p>
            <a:pPr marL="914400" lvl="1" indent="-457200"/>
            <a:r>
              <a:rPr lang="en-US" dirty="0"/>
              <a:t>Widening/Automatic Type Casting (Implicit)</a:t>
            </a:r>
          </a:p>
          <a:p>
            <a:pPr marL="914400" lvl="1" indent="-457200">
              <a:buNone/>
            </a:pPr>
            <a:endParaRPr lang="en-IN" dirty="0"/>
          </a:p>
          <a:p>
            <a:pPr marL="914400" lvl="1" indent="-457200">
              <a:buNone/>
            </a:pPr>
            <a:endParaRPr lang="en-IN" dirty="0"/>
          </a:p>
          <a:p>
            <a:pPr marL="914400" lvl="1" indent="-457200">
              <a:buNone/>
            </a:pPr>
            <a:endParaRPr lang="en-IN" dirty="0" smtClean="0"/>
          </a:p>
          <a:p>
            <a:pPr marL="914400" lvl="1" indent="-457200">
              <a:buNone/>
            </a:pPr>
            <a:endParaRPr lang="en-IN" dirty="0"/>
          </a:p>
          <a:p>
            <a:pPr marL="914400" lvl="1" indent="-457200">
              <a:buNone/>
            </a:pPr>
            <a:endParaRPr lang="en-IN" dirty="0"/>
          </a:p>
          <a:p>
            <a:pPr marL="914400" lvl="1" indent="-457200"/>
            <a:r>
              <a:rPr lang="en-US" dirty="0"/>
              <a:t>Narrowing Type Casting(Explicitly done)</a:t>
            </a:r>
          </a:p>
          <a:p>
            <a:pPr marL="914400" lvl="1" indent="-457200">
              <a:buNone/>
            </a:pPr>
            <a:endParaRPr lang="en-US" dirty="0"/>
          </a:p>
          <a:p>
            <a:endParaRPr lang="en-US" dirty="0"/>
          </a:p>
        </p:txBody>
      </p:sp>
      <p:pic>
        <p:nvPicPr>
          <p:cNvPr id="4" name="Picture 4" descr="narrowing-type-conversion"/>
          <p:cNvPicPr>
            <a:picLocks noChangeArrowheads="1"/>
          </p:cNvPicPr>
          <p:nvPr/>
        </p:nvPicPr>
        <p:blipFill>
          <a:blip r:embed="rId2" cstate="print"/>
          <a:srcRect/>
          <a:stretch>
            <a:fillRect/>
          </a:stretch>
        </p:blipFill>
        <p:spPr bwMode="auto">
          <a:xfrm>
            <a:off x="1127759" y="4227303"/>
            <a:ext cx="6120000" cy="1620000"/>
          </a:xfrm>
          <a:prstGeom prst="rect">
            <a:avLst/>
          </a:prstGeom>
          <a:noFill/>
        </p:spPr>
      </p:pic>
      <p:pic>
        <p:nvPicPr>
          <p:cNvPr id="5" name="Picture 2" descr="widening-type-conversion"/>
          <p:cNvPicPr>
            <a:picLocks noChangeArrowheads="1"/>
          </p:cNvPicPr>
          <p:nvPr/>
        </p:nvPicPr>
        <p:blipFill>
          <a:blip r:embed="rId3" cstate="print"/>
          <a:srcRect/>
          <a:stretch>
            <a:fillRect/>
          </a:stretch>
        </p:blipFill>
        <p:spPr bwMode="auto">
          <a:xfrm>
            <a:off x="1034934" y="2000597"/>
            <a:ext cx="6120000" cy="1620000"/>
          </a:xfrm>
          <a:prstGeom prst="rect">
            <a:avLst/>
          </a:prstGeom>
          <a:noFill/>
        </p:spPr>
      </p:pic>
    </p:spTree>
    <p:extLst>
      <p:ext uri="{BB962C8B-B14F-4D97-AF65-F5344CB8AC3E}">
        <p14:creationId xmlns:p14="http://schemas.microsoft.com/office/powerpoint/2010/main" val="3021373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Automatic Type Casting</a:t>
            </a:r>
          </a:p>
        </p:txBody>
      </p:sp>
      <p:sp>
        <p:nvSpPr>
          <p:cNvPr id="3" name="Content Placeholder 2"/>
          <p:cNvSpPr>
            <a:spLocks noGrp="1"/>
          </p:cNvSpPr>
          <p:nvPr>
            <p:ph idx="1"/>
          </p:nvPr>
        </p:nvSpPr>
        <p:spPr/>
        <p:txBody>
          <a:bodyPr/>
          <a:lstStyle/>
          <a:p>
            <a:r>
              <a:rPr lang="en-US" dirty="0"/>
              <a:t>When one type of data is assigned to other type of variable , an </a:t>
            </a:r>
            <a:r>
              <a:rPr lang="en-US" i="1" dirty="0"/>
              <a:t>automatic type conversion</a:t>
            </a:r>
            <a:r>
              <a:rPr lang="en-US" dirty="0"/>
              <a:t> will take place if the following two conditions are satisfied:</a:t>
            </a:r>
          </a:p>
          <a:p>
            <a:pPr lvl="1"/>
            <a:r>
              <a:rPr lang="en-US" dirty="0"/>
              <a:t>The two types are compatible</a:t>
            </a:r>
          </a:p>
          <a:p>
            <a:pPr lvl="1"/>
            <a:r>
              <a:rPr lang="en-US" dirty="0"/>
              <a:t>The destination type is larger than the source type</a:t>
            </a:r>
          </a:p>
          <a:p>
            <a:r>
              <a:rPr lang="en-US" dirty="0"/>
              <a:t>Such type of casting is called “</a:t>
            </a:r>
            <a:r>
              <a:rPr lang="en-US" i="1" dirty="0"/>
              <a:t>widening conversion”.</a:t>
            </a:r>
          </a:p>
          <a:p>
            <a:r>
              <a:rPr lang="en-US" dirty="0"/>
              <a:t>Example:</a:t>
            </a:r>
          </a:p>
          <a:p>
            <a:pPr lvl="1">
              <a:buNone/>
            </a:pPr>
            <a:r>
              <a:rPr lang="en-US" dirty="0" err="1"/>
              <a:t>int</a:t>
            </a:r>
            <a:r>
              <a:rPr lang="en-US" dirty="0"/>
              <a:t> can always hold values of byte and short</a:t>
            </a:r>
          </a:p>
          <a:p>
            <a:endParaRPr lang="en-US" dirty="0"/>
          </a:p>
        </p:txBody>
      </p:sp>
      <p:sp>
        <p:nvSpPr>
          <p:cNvPr id="4" name="TextBox 3"/>
          <p:cNvSpPr txBox="1"/>
          <p:nvPr/>
        </p:nvSpPr>
        <p:spPr>
          <a:xfrm>
            <a:off x="732213" y="3658726"/>
            <a:ext cx="5867400" cy="1477328"/>
          </a:xfrm>
          <a:prstGeom prst="rect">
            <a:avLst/>
          </a:prstGeom>
          <a:noFill/>
          <a:ln w="19050">
            <a:solidFill>
              <a:schemeClr val="accent1"/>
            </a:solidFill>
            <a:prstDash val="dash"/>
          </a:ln>
        </p:spPr>
        <p:txBody>
          <a:bodyPr wrap="square" rtlCol="0">
            <a:spAutoFit/>
          </a:bodyPr>
          <a:lstStyle/>
          <a:p>
            <a:r>
              <a:rPr lang="en-US" b="1" dirty="0" smtClean="0">
                <a:solidFill>
                  <a:srgbClr val="7F0055"/>
                </a:solidFill>
                <a:latin typeface="Consolas"/>
              </a:rPr>
              <a:t>public</a:t>
            </a:r>
            <a:r>
              <a:rPr lang="en-US" b="1" dirty="0" smtClean="0">
                <a:solidFill>
                  <a:srgbClr val="000000"/>
                </a:solidFill>
                <a:latin typeface="Consolas"/>
              </a:rPr>
              <a:t> </a:t>
            </a:r>
            <a:r>
              <a:rPr lang="en-US" b="1" dirty="0" smtClean="0">
                <a:solidFill>
                  <a:srgbClr val="7F0055"/>
                </a:solidFill>
                <a:latin typeface="Consolas"/>
              </a:rPr>
              <a:t>static</a:t>
            </a:r>
            <a:r>
              <a:rPr lang="en-US" b="1" dirty="0" smtClean="0">
                <a:solidFill>
                  <a:srgbClr val="000000"/>
                </a:solidFill>
                <a:latin typeface="Consolas"/>
              </a:rPr>
              <a:t> </a:t>
            </a:r>
            <a:r>
              <a:rPr lang="en-US" b="1" dirty="0" smtClean="0">
                <a:solidFill>
                  <a:srgbClr val="7F0055"/>
                </a:solidFill>
                <a:latin typeface="Consolas"/>
              </a:rPr>
              <a:t>void</a:t>
            </a:r>
            <a:r>
              <a:rPr lang="en-US" b="1" dirty="0" smtClean="0">
                <a:solidFill>
                  <a:srgbClr val="000000"/>
                </a:solidFill>
                <a:latin typeface="Consolas"/>
              </a:rPr>
              <a:t> main(String[] </a:t>
            </a:r>
            <a:r>
              <a:rPr lang="en-US" b="1" dirty="0" err="1" smtClean="0">
                <a:solidFill>
                  <a:srgbClr val="6A3E3E"/>
                </a:solidFill>
                <a:latin typeface="Consolas"/>
              </a:rPr>
              <a:t>args</a:t>
            </a:r>
            <a:r>
              <a:rPr lang="en-US" b="1" dirty="0" smtClean="0">
                <a:solidFill>
                  <a:srgbClr val="000000"/>
                </a:solidFill>
                <a:latin typeface="Consolas"/>
              </a:rPr>
              <a:t>) {</a:t>
            </a:r>
          </a:p>
          <a:p>
            <a:pPr lvl="1"/>
            <a:r>
              <a:rPr lang="en-US" b="1" dirty="0" smtClean="0">
                <a:solidFill>
                  <a:srgbClr val="7F0055"/>
                </a:solidFill>
                <a:latin typeface="Consolas"/>
              </a:rPr>
              <a:t>byte</a:t>
            </a:r>
            <a:r>
              <a:rPr lang="en-US" b="1" dirty="0" smtClean="0">
                <a:solidFill>
                  <a:srgbClr val="000000"/>
                </a:solidFill>
                <a:latin typeface="Consolas"/>
              </a:rPr>
              <a:t> </a:t>
            </a:r>
            <a:r>
              <a:rPr lang="en-US" b="1" dirty="0" smtClean="0">
                <a:solidFill>
                  <a:srgbClr val="6A3E3E"/>
                </a:solidFill>
                <a:latin typeface="Consolas"/>
              </a:rPr>
              <a:t>b</a:t>
            </a:r>
            <a:r>
              <a:rPr lang="en-US" b="1" dirty="0" smtClean="0">
                <a:solidFill>
                  <a:srgbClr val="000000"/>
                </a:solidFill>
                <a:latin typeface="Consolas"/>
              </a:rPr>
              <a:t> = 5;</a:t>
            </a:r>
          </a:p>
          <a:p>
            <a:pPr lvl="1"/>
            <a:r>
              <a:rPr lang="en-US" b="1" dirty="0" smtClean="0">
                <a:solidFill>
                  <a:srgbClr val="000000"/>
                </a:solidFill>
                <a:latin typeface="Consolas"/>
              </a:rPr>
              <a:t>// </a:t>
            </a:r>
            <a:r>
              <a:rPr lang="en-US" b="1" dirty="0" smtClean="0">
                <a:solidFill>
                  <a:srgbClr val="92D050"/>
                </a:solidFill>
                <a:latin typeface="Consolas"/>
              </a:rPr>
              <a:t>√ this is correct</a:t>
            </a:r>
            <a:endParaRPr lang="en-US" b="1" dirty="0" smtClean="0">
              <a:solidFill>
                <a:srgbClr val="000000"/>
              </a:solidFill>
              <a:latin typeface="Consolas"/>
            </a:endParaRPr>
          </a:p>
          <a:p>
            <a:pPr lvl="1"/>
            <a:r>
              <a:rPr lang="en-US" b="1" dirty="0" err="1" smtClean="0">
                <a:solidFill>
                  <a:srgbClr val="7F0055"/>
                </a:solidFill>
                <a:latin typeface="Consolas"/>
              </a:rPr>
              <a:t>int</a:t>
            </a:r>
            <a:r>
              <a:rPr lang="en-US" b="1" dirty="0" smtClean="0">
                <a:solidFill>
                  <a:srgbClr val="000000"/>
                </a:solidFill>
                <a:latin typeface="Consolas"/>
              </a:rPr>
              <a:t> </a:t>
            </a:r>
            <a:r>
              <a:rPr lang="en-US" b="1" dirty="0" smtClean="0">
                <a:solidFill>
                  <a:srgbClr val="6A3E3E"/>
                </a:solidFill>
                <a:latin typeface="Consolas"/>
              </a:rPr>
              <a:t>a</a:t>
            </a:r>
            <a:r>
              <a:rPr lang="en-US" b="1" dirty="0" smtClean="0">
                <a:solidFill>
                  <a:srgbClr val="000000"/>
                </a:solidFill>
                <a:latin typeface="Consolas"/>
              </a:rPr>
              <a:t> = </a:t>
            </a:r>
            <a:r>
              <a:rPr lang="en-US" b="1" dirty="0" smtClean="0">
                <a:solidFill>
                  <a:srgbClr val="6A3E3E"/>
                </a:solidFill>
                <a:latin typeface="Consolas"/>
              </a:rPr>
              <a:t>b</a:t>
            </a:r>
            <a:r>
              <a:rPr lang="en-US" b="1" dirty="0" smtClean="0">
                <a:solidFill>
                  <a:srgbClr val="000000"/>
                </a:solidFill>
                <a:latin typeface="Consolas"/>
              </a:rPr>
              <a:t>;  </a:t>
            </a:r>
            <a:endParaRPr lang="en-US" b="1" dirty="0" smtClean="0">
              <a:solidFill>
                <a:srgbClr val="92D050"/>
              </a:solidFill>
              <a:latin typeface="Consolas"/>
            </a:endParaRPr>
          </a:p>
          <a:p>
            <a:r>
              <a:rPr lang="en-US" dirty="0" smtClean="0">
                <a:solidFill>
                  <a:srgbClr val="000000"/>
                </a:solidFill>
                <a:latin typeface="Consolas"/>
              </a:rPr>
              <a:t>}</a:t>
            </a:r>
            <a:endParaRPr lang="en-US" dirty="0"/>
          </a:p>
        </p:txBody>
      </p:sp>
    </p:spTree>
    <p:extLst>
      <p:ext uri="{BB962C8B-B14F-4D97-AF65-F5344CB8AC3E}">
        <p14:creationId xmlns:p14="http://schemas.microsoft.com/office/powerpoint/2010/main" val="2311260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bg/>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2" end="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Casting Incompatible Types</a:t>
            </a:r>
          </a:p>
        </p:txBody>
      </p:sp>
      <p:sp>
        <p:nvSpPr>
          <p:cNvPr id="3" name="Content Placeholder 2"/>
          <p:cNvSpPr>
            <a:spLocks noGrp="1"/>
          </p:cNvSpPr>
          <p:nvPr>
            <p:ph idx="1"/>
          </p:nvPr>
        </p:nvSpPr>
        <p:spPr/>
        <p:txBody>
          <a:bodyPr/>
          <a:lstStyle/>
          <a:p>
            <a:r>
              <a:rPr lang="en-US" dirty="0"/>
              <a:t>To create a conversion between two incompatible types, you must use a </a:t>
            </a:r>
            <a:r>
              <a:rPr lang="en-US" i="1" dirty="0"/>
              <a:t>cast</a:t>
            </a:r>
          </a:p>
          <a:p>
            <a:r>
              <a:rPr lang="en-US" dirty="0"/>
              <a:t>A </a:t>
            </a:r>
            <a:r>
              <a:rPr lang="en-US" i="1" dirty="0"/>
              <a:t>cast</a:t>
            </a:r>
            <a:r>
              <a:rPr lang="en-US" dirty="0"/>
              <a:t> is an explicit type conversion.</a:t>
            </a:r>
          </a:p>
          <a:p>
            <a:r>
              <a:rPr lang="en-US" dirty="0"/>
              <a:t>Such type is called “</a:t>
            </a:r>
            <a:r>
              <a:rPr lang="en-US" i="1" dirty="0"/>
              <a:t>narrowing conversion”.</a:t>
            </a:r>
            <a:endParaRPr lang="en-US" dirty="0"/>
          </a:p>
          <a:p>
            <a:r>
              <a:rPr lang="en-US" dirty="0"/>
              <a:t>Syntax:</a:t>
            </a:r>
          </a:p>
          <a:p>
            <a:pPr lvl="1">
              <a:buNone/>
            </a:pPr>
            <a:r>
              <a:rPr lang="en-US" dirty="0"/>
              <a:t>(target-type) value</a:t>
            </a:r>
          </a:p>
          <a:p>
            <a:r>
              <a:rPr lang="en-US" dirty="0"/>
              <a:t>Example:</a:t>
            </a:r>
          </a:p>
          <a:p>
            <a:pPr lvl="1">
              <a:buNone/>
            </a:pPr>
            <a:endParaRPr lang="en-US" dirty="0"/>
          </a:p>
          <a:p>
            <a:pPr lvl="1">
              <a:buNone/>
            </a:pPr>
            <a:endParaRPr lang="en-US" dirty="0"/>
          </a:p>
          <a:p>
            <a:endParaRPr lang="en-US" dirty="0"/>
          </a:p>
        </p:txBody>
      </p:sp>
      <p:sp>
        <p:nvSpPr>
          <p:cNvPr id="4" name="TextBox 3"/>
          <p:cNvSpPr txBox="1"/>
          <p:nvPr/>
        </p:nvSpPr>
        <p:spPr>
          <a:xfrm>
            <a:off x="690649" y="3530138"/>
            <a:ext cx="5867400" cy="2031325"/>
          </a:xfrm>
          <a:prstGeom prst="rect">
            <a:avLst/>
          </a:prstGeom>
          <a:noFill/>
          <a:ln w="19050">
            <a:solidFill>
              <a:schemeClr val="accent1"/>
            </a:solidFill>
            <a:prstDash val="dash"/>
          </a:ln>
        </p:spPr>
        <p:txBody>
          <a:bodyPr wrap="square" rtlCol="0">
            <a:spAutoFit/>
          </a:bodyPr>
          <a:lstStyle/>
          <a:p>
            <a:r>
              <a:rPr lang="en-US" b="1" dirty="0" smtClean="0">
                <a:solidFill>
                  <a:srgbClr val="7F0055"/>
                </a:solidFill>
                <a:latin typeface="Consolas"/>
              </a:rPr>
              <a:t>public</a:t>
            </a:r>
            <a:r>
              <a:rPr lang="en-US" b="1" dirty="0" smtClean="0">
                <a:solidFill>
                  <a:srgbClr val="000000"/>
                </a:solidFill>
                <a:latin typeface="Consolas"/>
              </a:rPr>
              <a:t> </a:t>
            </a:r>
            <a:r>
              <a:rPr lang="en-US" b="1" dirty="0" smtClean="0">
                <a:solidFill>
                  <a:srgbClr val="7F0055"/>
                </a:solidFill>
                <a:latin typeface="Consolas"/>
              </a:rPr>
              <a:t>static</a:t>
            </a:r>
            <a:r>
              <a:rPr lang="en-US" b="1" dirty="0" smtClean="0">
                <a:solidFill>
                  <a:srgbClr val="000000"/>
                </a:solidFill>
                <a:latin typeface="Consolas"/>
              </a:rPr>
              <a:t> </a:t>
            </a:r>
            <a:r>
              <a:rPr lang="en-US" b="1" dirty="0" smtClean="0">
                <a:solidFill>
                  <a:srgbClr val="7F0055"/>
                </a:solidFill>
                <a:latin typeface="Consolas"/>
              </a:rPr>
              <a:t>void</a:t>
            </a:r>
            <a:r>
              <a:rPr lang="en-US" b="1" dirty="0" smtClean="0">
                <a:solidFill>
                  <a:srgbClr val="000000"/>
                </a:solidFill>
                <a:latin typeface="Consolas"/>
              </a:rPr>
              <a:t> main(String[] </a:t>
            </a:r>
            <a:r>
              <a:rPr lang="en-US" b="1" dirty="0" err="1" smtClean="0">
                <a:solidFill>
                  <a:srgbClr val="6A3E3E"/>
                </a:solidFill>
                <a:latin typeface="Consolas"/>
              </a:rPr>
              <a:t>args</a:t>
            </a:r>
            <a:r>
              <a:rPr lang="en-US" b="1" dirty="0" smtClean="0">
                <a:solidFill>
                  <a:srgbClr val="000000"/>
                </a:solidFill>
                <a:latin typeface="Consolas"/>
              </a:rPr>
              <a:t>) {</a:t>
            </a:r>
          </a:p>
          <a:p>
            <a:pPr lvl="1"/>
            <a:r>
              <a:rPr lang="en-US" b="1" dirty="0" err="1" smtClean="0">
                <a:solidFill>
                  <a:srgbClr val="7F0055"/>
                </a:solidFill>
                <a:latin typeface="Consolas"/>
              </a:rPr>
              <a:t>int</a:t>
            </a:r>
            <a:r>
              <a:rPr lang="en-US" b="1" dirty="0" smtClean="0">
                <a:solidFill>
                  <a:srgbClr val="000000"/>
                </a:solidFill>
                <a:latin typeface="Consolas"/>
              </a:rPr>
              <a:t> </a:t>
            </a:r>
            <a:r>
              <a:rPr lang="en-US" b="1" dirty="0" smtClean="0">
                <a:solidFill>
                  <a:srgbClr val="6A3E3E"/>
                </a:solidFill>
                <a:latin typeface="Consolas"/>
              </a:rPr>
              <a:t>a</a:t>
            </a:r>
            <a:r>
              <a:rPr lang="en-US" b="1" dirty="0" smtClean="0">
                <a:solidFill>
                  <a:srgbClr val="000000"/>
                </a:solidFill>
                <a:latin typeface="Consolas"/>
              </a:rPr>
              <a:t> = 5;</a:t>
            </a:r>
          </a:p>
          <a:p>
            <a:pPr lvl="1"/>
            <a:r>
              <a:rPr lang="en-US" b="1" dirty="0" smtClean="0">
                <a:solidFill>
                  <a:srgbClr val="000000"/>
                </a:solidFill>
                <a:latin typeface="Consolas"/>
              </a:rPr>
              <a:t>// </a:t>
            </a:r>
            <a:r>
              <a:rPr lang="en-US" b="1" dirty="0" smtClean="0">
                <a:solidFill>
                  <a:srgbClr val="FF0000"/>
                </a:solidFill>
                <a:latin typeface="Consolas"/>
              </a:rPr>
              <a:t>× this is not correct</a:t>
            </a:r>
            <a:endParaRPr lang="en-US" b="1" dirty="0" smtClean="0">
              <a:solidFill>
                <a:srgbClr val="000000"/>
              </a:solidFill>
              <a:latin typeface="Consolas"/>
            </a:endParaRPr>
          </a:p>
          <a:p>
            <a:pPr lvl="1"/>
            <a:r>
              <a:rPr lang="en-US" b="1" dirty="0" smtClean="0">
                <a:solidFill>
                  <a:srgbClr val="7F0055"/>
                </a:solidFill>
                <a:latin typeface="Consolas"/>
              </a:rPr>
              <a:t>byte</a:t>
            </a:r>
            <a:r>
              <a:rPr lang="en-US" b="1" dirty="0" smtClean="0">
                <a:solidFill>
                  <a:srgbClr val="000000"/>
                </a:solidFill>
                <a:latin typeface="Consolas"/>
              </a:rPr>
              <a:t> </a:t>
            </a:r>
            <a:r>
              <a:rPr lang="en-US" b="1" dirty="0" smtClean="0">
                <a:solidFill>
                  <a:srgbClr val="6A3E3E"/>
                </a:solidFill>
                <a:latin typeface="Consolas"/>
              </a:rPr>
              <a:t>b</a:t>
            </a:r>
            <a:r>
              <a:rPr lang="en-US" b="1" dirty="0" smtClean="0">
                <a:solidFill>
                  <a:srgbClr val="000000"/>
                </a:solidFill>
                <a:latin typeface="Consolas"/>
              </a:rPr>
              <a:t> = </a:t>
            </a:r>
            <a:r>
              <a:rPr lang="en-US" b="1" dirty="0" smtClean="0">
                <a:solidFill>
                  <a:srgbClr val="6A3E3E"/>
                </a:solidFill>
                <a:latin typeface="Consolas"/>
              </a:rPr>
              <a:t>a</a:t>
            </a:r>
            <a:r>
              <a:rPr lang="en-US" b="1" dirty="0" smtClean="0">
                <a:solidFill>
                  <a:srgbClr val="000000"/>
                </a:solidFill>
                <a:latin typeface="Consolas"/>
              </a:rPr>
              <a:t>;  </a:t>
            </a:r>
          </a:p>
          <a:p>
            <a:pPr lvl="1"/>
            <a:r>
              <a:rPr lang="en-US" b="1" dirty="0" smtClean="0">
                <a:solidFill>
                  <a:srgbClr val="000000"/>
                </a:solidFill>
                <a:latin typeface="Consolas"/>
              </a:rPr>
              <a:t>// </a:t>
            </a:r>
            <a:r>
              <a:rPr lang="en-US" b="1" dirty="0" smtClean="0">
                <a:solidFill>
                  <a:srgbClr val="92D050"/>
                </a:solidFill>
                <a:latin typeface="Consolas"/>
              </a:rPr>
              <a:t>√ this is correct</a:t>
            </a:r>
            <a:endParaRPr lang="en-US" b="1" dirty="0" smtClean="0">
              <a:solidFill>
                <a:srgbClr val="FF0000"/>
              </a:solidFill>
              <a:latin typeface="Consolas"/>
            </a:endParaRPr>
          </a:p>
          <a:p>
            <a:pPr lvl="1"/>
            <a:r>
              <a:rPr lang="en-US" b="1" dirty="0" smtClean="0">
                <a:solidFill>
                  <a:srgbClr val="7F0055"/>
                </a:solidFill>
                <a:latin typeface="Consolas"/>
              </a:rPr>
              <a:t>byte</a:t>
            </a:r>
            <a:r>
              <a:rPr lang="en-US" b="1" dirty="0" smtClean="0">
                <a:solidFill>
                  <a:srgbClr val="000000"/>
                </a:solidFill>
                <a:latin typeface="Consolas"/>
              </a:rPr>
              <a:t> </a:t>
            </a:r>
            <a:r>
              <a:rPr lang="en-US" b="1" dirty="0" smtClean="0">
                <a:solidFill>
                  <a:srgbClr val="6A3E3E"/>
                </a:solidFill>
                <a:latin typeface="Consolas"/>
              </a:rPr>
              <a:t>b</a:t>
            </a:r>
            <a:r>
              <a:rPr lang="en-US" b="1" dirty="0" smtClean="0">
                <a:solidFill>
                  <a:srgbClr val="000000"/>
                </a:solidFill>
                <a:latin typeface="Consolas"/>
              </a:rPr>
              <a:t> = (byte)</a:t>
            </a:r>
            <a:r>
              <a:rPr lang="en-US" b="1" dirty="0" smtClean="0">
                <a:solidFill>
                  <a:srgbClr val="6A3E3E"/>
                </a:solidFill>
                <a:latin typeface="Consolas"/>
              </a:rPr>
              <a:t>a </a:t>
            </a:r>
            <a:r>
              <a:rPr lang="en-US" b="1" dirty="0" smtClean="0">
                <a:solidFill>
                  <a:srgbClr val="000000"/>
                </a:solidFill>
                <a:latin typeface="Consolas"/>
              </a:rPr>
              <a:t>; </a:t>
            </a:r>
            <a:endParaRPr lang="en-US" b="1" dirty="0" smtClean="0">
              <a:solidFill>
                <a:srgbClr val="FF0000"/>
              </a:solidFill>
              <a:latin typeface="Consolas"/>
            </a:endParaRPr>
          </a:p>
          <a:p>
            <a:r>
              <a:rPr lang="en-US" dirty="0" smtClean="0">
                <a:solidFill>
                  <a:srgbClr val="000000"/>
                </a:solidFill>
                <a:latin typeface="Consolas"/>
              </a:rPr>
              <a:t>}</a:t>
            </a:r>
            <a:endParaRPr lang="en-US" dirty="0"/>
          </a:p>
        </p:txBody>
      </p:sp>
    </p:spTree>
    <p:extLst>
      <p:ext uri="{BB962C8B-B14F-4D97-AF65-F5344CB8AC3E}">
        <p14:creationId xmlns:p14="http://schemas.microsoft.com/office/powerpoint/2010/main" val="214881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bg/>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2" end="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4" end="4"/>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
                                            <p:txEl>
                                              <p:pRg st="5" end="5"/>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Operators</a:t>
            </a:r>
          </a:p>
        </p:txBody>
      </p:sp>
      <p:sp>
        <p:nvSpPr>
          <p:cNvPr id="3" name="Content Placeholder 2"/>
          <p:cNvSpPr>
            <a:spLocks noGrp="1"/>
          </p:cNvSpPr>
          <p:nvPr>
            <p:ph idx="1"/>
          </p:nvPr>
        </p:nvSpPr>
        <p:spPr/>
        <p:txBody>
          <a:bodyPr/>
          <a:lstStyle/>
          <a:p>
            <a:pPr marL="571500" indent="-571500">
              <a:buFont typeface="+mj-lt"/>
              <a:buAutoNum type="arabicPeriod"/>
            </a:pPr>
            <a:r>
              <a:rPr lang="en-US" dirty="0"/>
              <a:t>Arithmetic Operators</a:t>
            </a:r>
          </a:p>
          <a:p>
            <a:pPr marL="571500" indent="-571500">
              <a:buFont typeface="+mj-lt"/>
              <a:buAutoNum type="arabicPeriod"/>
            </a:pPr>
            <a:r>
              <a:rPr lang="en-US" dirty="0"/>
              <a:t>Relational Operators</a:t>
            </a:r>
          </a:p>
          <a:p>
            <a:pPr marL="571500" indent="-571500">
              <a:buFont typeface="+mj-lt"/>
              <a:buAutoNum type="arabicPeriod"/>
            </a:pPr>
            <a:r>
              <a:rPr lang="en-US" dirty="0"/>
              <a:t>Bitwise Operators</a:t>
            </a:r>
          </a:p>
          <a:p>
            <a:pPr marL="571500" indent="-571500">
              <a:buFont typeface="+mj-lt"/>
              <a:buAutoNum type="arabicPeriod"/>
            </a:pPr>
            <a:r>
              <a:rPr lang="en-US" dirty="0"/>
              <a:t>Logical Operators</a:t>
            </a:r>
          </a:p>
          <a:p>
            <a:pPr marL="571500" indent="-571500">
              <a:buFont typeface="+mj-lt"/>
              <a:buAutoNum type="arabicPeriod"/>
            </a:pPr>
            <a:r>
              <a:rPr lang="en-US" dirty="0"/>
              <a:t>Assignment Operators</a:t>
            </a:r>
          </a:p>
          <a:p>
            <a:pPr marL="571500" indent="-571500">
              <a:buFont typeface="+mj-lt"/>
              <a:buAutoNum type="arabicPeriod"/>
            </a:pPr>
            <a:r>
              <a:rPr lang="en-US" dirty="0"/>
              <a:t>Conditional / Ternary Operator</a:t>
            </a:r>
          </a:p>
          <a:p>
            <a:pPr marL="571500" indent="-571500">
              <a:buFont typeface="+mj-lt"/>
              <a:buAutoNum type="arabicPeriod"/>
            </a:pPr>
            <a:r>
              <a:rPr lang="en-IN" dirty="0"/>
              <a:t>Instance of Operator</a:t>
            </a:r>
            <a:endParaRPr lang="en-US" dirty="0"/>
          </a:p>
          <a:p>
            <a:endParaRPr lang="en-US" dirty="0"/>
          </a:p>
        </p:txBody>
      </p:sp>
    </p:spTree>
    <p:extLst>
      <p:ext uri="{BB962C8B-B14F-4D97-AF65-F5344CB8AC3E}">
        <p14:creationId xmlns:p14="http://schemas.microsoft.com/office/powerpoint/2010/main" val="18510930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Arithmetic Operator</a:t>
            </a:r>
          </a:p>
        </p:txBody>
      </p:sp>
      <p:sp>
        <p:nvSpPr>
          <p:cNvPr id="4" name="TextBox 3"/>
          <p:cNvSpPr txBox="1"/>
          <p:nvPr/>
        </p:nvSpPr>
        <p:spPr>
          <a:xfrm>
            <a:off x="9774821" y="233325"/>
            <a:ext cx="2286000" cy="369332"/>
          </a:xfrm>
          <a:prstGeom prst="rect">
            <a:avLst/>
          </a:prstGeom>
          <a:solidFill>
            <a:schemeClr val="tx2">
              <a:lumMod val="20000"/>
              <a:lumOff val="80000"/>
            </a:schemeClr>
          </a:solidFill>
          <a:ln>
            <a:solidFill>
              <a:schemeClr val="tx1"/>
            </a:solidFill>
            <a:prstDash val="dash"/>
          </a:ln>
        </p:spPr>
        <p:txBody>
          <a:bodyPr wrap="square" rtlCol="0">
            <a:spAutoFit/>
          </a:bodyPr>
          <a:lstStyle/>
          <a:p>
            <a:r>
              <a:rPr lang="en-IN" b="1" dirty="0" smtClean="0"/>
              <a:t>Note : </a:t>
            </a:r>
            <a:r>
              <a:rPr lang="en-IN" dirty="0" smtClean="0"/>
              <a:t>A = 10 &amp; B = 20</a:t>
            </a:r>
            <a:endParaRPr lang="en-US" dirty="0"/>
          </a:p>
        </p:txBody>
      </p:sp>
      <p:graphicFrame>
        <p:nvGraphicFramePr>
          <p:cNvPr id="5" name="Content Placeholder 3"/>
          <p:cNvGraphicFramePr>
            <a:graphicFrameLocks/>
          </p:cNvGraphicFramePr>
          <p:nvPr>
            <p:extLst/>
          </p:nvPr>
        </p:nvGraphicFramePr>
        <p:xfrm>
          <a:off x="271549" y="940723"/>
          <a:ext cx="8610600" cy="4320000"/>
        </p:xfrm>
        <a:graphic>
          <a:graphicData uri="http://schemas.openxmlformats.org/drawingml/2006/table">
            <a:tbl>
              <a:tblPr firstRow="1" bandRow="1" bandCol="1">
                <a:tableStyleId>{7E9639D4-E3E2-4D34-9284-5A2195B3D0D7}</a:tableStyleId>
              </a:tblPr>
              <a:tblGrid>
                <a:gridCol w="1242767">
                  <a:extLst>
                    <a:ext uri="{9D8B030D-6E8A-4147-A177-3AD203B41FA5}">
                      <a16:colId xmlns:a16="http://schemas.microsoft.com/office/drawing/2014/main" xmlns="" val="20000"/>
                    </a:ext>
                  </a:extLst>
                </a:gridCol>
                <a:gridCol w="4882299">
                  <a:extLst>
                    <a:ext uri="{9D8B030D-6E8A-4147-A177-3AD203B41FA5}">
                      <a16:colId xmlns:a16="http://schemas.microsoft.com/office/drawing/2014/main" xmlns="" val="20001"/>
                    </a:ext>
                  </a:extLst>
                </a:gridCol>
                <a:gridCol w="2485534">
                  <a:extLst>
                    <a:ext uri="{9D8B030D-6E8A-4147-A177-3AD203B41FA5}">
                      <a16:colId xmlns:a16="http://schemas.microsoft.com/office/drawing/2014/main" xmlns="" val="20002"/>
                    </a:ext>
                  </a:extLst>
                </a:gridCol>
              </a:tblGrid>
              <a:tr h="540000">
                <a:tc>
                  <a:txBody>
                    <a:bodyPr/>
                    <a:lstStyle/>
                    <a:p>
                      <a:pPr algn="ctr"/>
                      <a:r>
                        <a:rPr lang="en-US" sz="2000" dirty="0"/>
                        <a:t>Operator</a:t>
                      </a:r>
                      <a:endParaRPr lang="en-US" sz="2000" b="1" dirty="0"/>
                    </a:p>
                  </a:txBody>
                  <a:tcPr marL="28287" marR="28287" marT="28287" marB="28287" anchor="ctr"/>
                </a:tc>
                <a:tc>
                  <a:txBody>
                    <a:bodyPr/>
                    <a:lstStyle/>
                    <a:p>
                      <a:pPr algn="l"/>
                      <a:r>
                        <a:rPr lang="en-US" sz="2000" dirty="0"/>
                        <a:t>Description</a:t>
                      </a:r>
                      <a:endParaRPr lang="en-US" sz="2000" b="1" dirty="0"/>
                    </a:p>
                  </a:txBody>
                  <a:tcPr marL="28287" marR="28287" marT="28287" marB="28287" anchor="ctr"/>
                </a:tc>
                <a:tc>
                  <a:txBody>
                    <a:bodyPr/>
                    <a:lstStyle/>
                    <a:p>
                      <a:pPr algn="l"/>
                      <a:r>
                        <a:rPr lang="en-US" sz="2000" dirty="0"/>
                        <a:t>Example</a:t>
                      </a:r>
                      <a:endParaRPr lang="en-US" sz="2000" b="1" dirty="0"/>
                    </a:p>
                  </a:txBody>
                  <a:tcPr marL="28287" marR="28287" marT="28287" marB="28287" anchor="ctr"/>
                </a:tc>
                <a:extLst>
                  <a:ext uri="{0D108BD9-81ED-4DB2-BD59-A6C34878D82A}">
                    <a16:rowId xmlns:a16="http://schemas.microsoft.com/office/drawing/2014/main" xmlns="" val="10000"/>
                  </a:ext>
                </a:extLst>
              </a:tr>
              <a:tr h="540000">
                <a:tc>
                  <a:txBody>
                    <a:bodyPr/>
                    <a:lstStyle/>
                    <a:p>
                      <a:pPr algn="ctr"/>
                      <a:r>
                        <a:rPr lang="en-US" sz="2000" dirty="0"/>
                        <a:t>+</a:t>
                      </a:r>
                    </a:p>
                  </a:txBody>
                  <a:tcPr anchor="ctr"/>
                </a:tc>
                <a:tc>
                  <a:txBody>
                    <a:bodyPr/>
                    <a:lstStyle/>
                    <a:p>
                      <a:pPr algn="l"/>
                      <a:r>
                        <a:rPr lang="en-US" sz="2000" dirty="0" smtClean="0"/>
                        <a:t>Addition</a:t>
                      </a:r>
                      <a:endParaRPr lang="en-US" sz="2000" dirty="0"/>
                    </a:p>
                  </a:txBody>
                  <a:tcPr anchor="ctr"/>
                </a:tc>
                <a:tc>
                  <a:txBody>
                    <a:bodyPr/>
                    <a:lstStyle/>
                    <a:p>
                      <a:pPr algn="just"/>
                      <a:r>
                        <a:rPr lang="en-US" sz="2000" dirty="0"/>
                        <a:t>A + B </a:t>
                      </a:r>
                      <a:r>
                        <a:rPr lang="en-US" sz="2000" dirty="0" smtClean="0"/>
                        <a:t>= </a:t>
                      </a:r>
                      <a:r>
                        <a:rPr lang="en-US" sz="2000" dirty="0"/>
                        <a:t>30</a:t>
                      </a:r>
                    </a:p>
                  </a:txBody>
                  <a:tcPr anchor="ctr"/>
                </a:tc>
                <a:extLst>
                  <a:ext uri="{0D108BD9-81ED-4DB2-BD59-A6C34878D82A}">
                    <a16:rowId xmlns:a16="http://schemas.microsoft.com/office/drawing/2014/main" xmlns="" val="10001"/>
                  </a:ext>
                </a:extLst>
              </a:tr>
              <a:tr h="540000">
                <a:tc>
                  <a:txBody>
                    <a:bodyPr/>
                    <a:lstStyle/>
                    <a:p>
                      <a:pPr algn="ctr"/>
                      <a:r>
                        <a:rPr lang="en-US" sz="2000" dirty="0"/>
                        <a:t>-</a:t>
                      </a:r>
                    </a:p>
                  </a:txBody>
                  <a:tcPr anchor="ctr"/>
                </a:tc>
                <a:tc>
                  <a:txBody>
                    <a:bodyPr/>
                    <a:lstStyle/>
                    <a:p>
                      <a:pPr algn="l"/>
                      <a:r>
                        <a:rPr lang="en-US" sz="2000" dirty="0" smtClean="0"/>
                        <a:t>Subtraction</a:t>
                      </a:r>
                      <a:endParaRPr lang="en-US" sz="2000" dirty="0"/>
                    </a:p>
                  </a:txBody>
                  <a:tcPr anchor="ctr"/>
                </a:tc>
                <a:tc>
                  <a:txBody>
                    <a:bodyPr/>
                    <a:lstStyle/>
                    <a:p>
                      <a:pPr algn="just"/>
                      <a:r>
                        <a:rPr lang="en-US" sz="2000" dirty="0"/>
                        <a:t>A - B </a:t>
                      </a:r>
                      <a:r>
                        <a:rPr lang="en-US" sz="2000" dirty="0" smtClean="0"/>
                        <a:t>= </a:t>
                      </a:r>
                      <a:r>
                        <a:rPr lang="en-US" sz="2000" dirty="0"/>
                        <a:t>-10</a:t>
                      </a:r>
                    </a:p>
                  </a:txBody>
                  <a:tcPr anchor="ctr"/>
                </a:tc>
                <a:extLst>
                  <a:ext uri="{0D108BD9-81ED-4DB2-BD59-A6C34878D82A}">
                    <a16:rowId xmlns:a16="http://schemas.microsoft.com/office/drawing/2014/main" xmlns="" val="10002"/>
                  </a:ext>
                </a:extLst>
              </a:tr>
              <a:tr h="540000">
                <a:tc>
                  <a:txBody>
                    <a:bodyPr/>
                    <a:lstStyle/>
                    <a:p>
                      <a:pPr algn="ctr"/>
                      <a:r>
                        <a:rPr lang="en-US" sz="2000" dirty="0"/>
                        <a:t>*</a:t>
                      </a:r>
                    </a:p>
                  </a:txBody>
                  <a:tcPr anchor="ctr"/>
                </a:tc>
                <a:tc>
                  <a:txBody>
                    <a:bodyPr/>
                    <a:lstStyle/>
                    <a:p>
                      <a:pPr algn="l"/>
                      <a:r>
                        <a:rPr lang="en-US" sz="2000" dirty="0" smtClean="0"/>
                        <a:t>Multiplication</a:t>
                      </a:r>
                      <a:endParaRPr lang="en-US" sz="2000" dirty="0"/>
                    </a:p>
                  </a:txBody>
                  <a:tcPr anchor="ctr"/>
                </a:tc>
                <a:tc>
                  <a:txBody>
                    <a:bodyPr/>
                    <a:lstStyle/>
                    <a:p>
                      <a:pPr algn="just"/>
                      <a:r>
                        <a:rPr lang="en-US" sz="2000" dirty="0"/>
                        <a:t>A * B </a:t>
                      </a:r>
                      <a:r>
                        <a:rPr lang="en-US" sz="2000" dirty="0" smtClean="0"/>
                        <a:t>= </a:t>
                      </a:r>
                      <a:r>
                        <a:rPr lang="en-US" sz="2000" dirty="0"/>
                        <a:t>200</a:t>
                      </a:r>
                    </a:p>
                  </a:txBody>
                  <a:tcPr anchor="ctr"/>
                </a:tc>
                <a:extLst>
                  <a:ext uri="{0D108BD9-81ED-4DB2-BD59-A6C34878D82A}">
                    <a16:rowId xmlns:a16="http://schemas.microsoft.com/office/drawing/2014/main" xmlns="" val="10003"/>
                  </a:ext>
                </a:extLst>
              </a:tr>
              <a:tr h="540000">
                <a:tc>
                  <a:txBody>
                    <a:bodyPr/>
                    <a:lstStyle/>
                    <a:p>
                      <a:pPr algn="ctr"/>
                      <a:r>
                        <a:rPr lang="en-US" sz="2000" dirty="0"/>
                        <a:t>/</a:t>
                      </a:r>
                    </a:p>
                  </a:txBody>
                  <a:tcPr anchor="ctr"/>
                </a:tc>
                <a:tc>
                  <a:txBody>
                    <a:bodyPr/>
                    <a:lstStyle/>
                    <a:p>
                      <a:pPr algn="l"/>
                      <a:r>
                        <a:rPr lang="en-US" sz="2000" dirty="0" smtClean="0"/>
                        <a:t>Division</a:t>
                      </a:r>
                      <a:endParaRPr lang="en-US" sz="2000" dirty="0"/>
                    </a:p>
                  </a:txBody>
                  <a:tcPr anchor="ctr"/>
                </a:tc>
                <a:tc>
                  <a:txBody>
                    <a:bodyPr/>
                    <a:lstStyle/>
                    <a:p>
                      <a:pPr algn="just"/>
                      <a:r>
                        <a:rPr lang="en-US" sz="2000" dirty="0"/>
                        <a:t>B / A </a:t>
                      </a:r>
                      <a:r>
                        <a:rPr lang="en-US" sz="2000" dirty="0" smtClean="0"/>
                        <a:t>= </a:t>
                      </a:r>
                      <a:r>
                        <a:rPr lang="en-US" sz="2000" dirty="0"/>
                        <a:t>2</a:t>
                      </a:r>
                    </a:p>
                  </a:txBody>
                  <a:tcPr anchor="ctr"/>
                </a:tc>
                <a:extLst>
                  <a:ext uri="{0D108BD9-81ED-4DB2-BD59-A6C34878D82A}">
                    <a16:rowId xmlns:a16="http://schemas.microsoft.com/office/drawing/2014/main" xmlns="" val="10004"/>
                  </a:ext>
                </a:extLst>
              </a:tr>
              <a:tr h="540000">
                <a:tc>
                  <a:txBody>
                    <a:bodyPr/>
                    <a:lstStyle/>
                    <a:p>
                      <a:pPr algn="ctr"/>
                      <a:r>
                        <a:rPr lang="en-US" sz="2000" dirty="0"/>
                        <a:t>%</a:t>
                      </a:r>
                    </a:p>
                  </a:txBody>
                  <a:tcPr anchor="ctr"/>
                </a:tc>
                <a:tc>
                  <a:txBody>
                    <a:bodyPr/>
                    <a:lstStyle/>
                    <a:p>
                      <a:pPr algn="l"/>
                      <a:r>
                        <a:rPr lang="en-US" sz="2000" dirty="0" smtClean="0"/>
                        <a:t>Modulus</a:t>
                      </a:r>
                      <a:endParaRPr lang="en-US" sz="2000" dirty="0"/>
                    </a:p>
                  </a:txBody>
                  <a:tcPr anchor="ctr"/>
                </a:tc>
                <a:tc>
                  <a:txBody>
                    <a:bodyPr/>
                    <a:lstStyle/>
                    <a:p>
                      <a:pPr algn="just"/>
                      <a:r>
                        <a:rPr lang="en-US" sz="2000" dirty="0"/>
                        <a:t>B % A </a:t>
                      </a:r>
                      <a:r>
                        <a:rPr lang="en-US" sz="2000" dirty="0" smtClean="0"/>
                        <a:t>= </a:t>
                      </a:r>
                      <a:r>
                        <a:rPr lang="en-US" sz="2000" dirty="0"/>
                        <a:t>0</a:t>
                      </a:r>
                    </a:p>
                  </a:txBody>
                  <a:tcPr anchor="ctr"/>
                </a:tc>
                <a:extLst>
                  <a:ext uri="{0D108BD9-81ED-4DB2-BD59-A6C34878D82A}">
                    <a16:rowId xmlns:a16="http://schemas.microsoft.com/office/drawing/2014/main" xmlns="" val="10005"/>
                  </a:ext>
                </a:extLst>
              </a:tr>
              <a:tr h="540000">
                <a:tc>
                  <a:txBody>
                    <a:bodyPr/>
                    <a:lstStyle/>
                    <a:p>
                      <a:pPr algn="ctr"/>
                      <a:r>
                        <a:rPr lang="en-US" sz="2000" dirty="0"/>
                        <a:t>++</a:t>
                      </a:r>
                    </a:p>
                  </a:txBody>
                  <a:tcPr anchor="ctr"/>
                </a:tc>
                <a:tc>
                  <a:txBody>
                    <a:bodyPr/>
                    <a:lstStyle/>
                    <a:p>
                      <a:pPr algn="l"/>
                      <a:r>
                        <a:rPr lang="en-US" sz="2000" dirty="0" smtClean="0"/>
                        <a:t>Increment</a:t>
                      </a:r>
                      <a:endParaRPr lang="en-US" sz="2000" dirty="0"/>
                    </a:p>
                  </a:txBody>
                  <a:tcPr anchor="ctr"/>
                </a:tc>
                <a:tc>
                  <a:txBody>
                    <a:bodyPr/>
                    <a:lstStyle/>
                    <a:p>
                      <a:pPr algn="just"/>
                      <a:r>
                        <a:rPr lang="en-US" sz="2000" dirty="0"/>
                        <a:t>B++ </a:t>
                      </a:r>
                      <a:r>
                        <a:rPr lang="en-US" sz="2000" dirty="0" smtClean="0"/>
                        <a:t>= </a:t>
                      </a:r>
                      <a:r>
                        <a:rPr lang="en-US" sz="2000" dirty="0"/>
                        <a:t>21</a:t>
                      </a:r>
                    </a:p>
                  </a:txBody>
                  <a:tcPr anchor="ctr"/>
                </a:tc>
                <a:extLst>
                  <a:ext uri="{0D108BD9-81ED-4DB2-BD59-A6C34878D82A}">
                    <a16:rowId xmlns:a16="http://schemas.microsoft.com/office/drawing/2014/main" xmlns="" val="10006"/>
                  </a:ext>
                </a:extLst>
              </a:tr>
              <a:tr h="540000">
                <a:tc>
                  <a:txBody>
                    <a:bodyPr/>
                    <a:lstStyle/>
                    <a:p>
                      <a:pPr algn="ctr"/>
                      <a:r>
                        <a:rPr lang="en-US" sz="2000" dirty="0"/>
                        <a:t>--</a:t>
                      </a:r>
                    </a:p>
                  </a:txBody>
                  <a:tcPr anchor="ctr"/>
                </a:tc>
                <a:tc>
                  <a:txBody>
                    <a:bodyPr/>
                    <a:lstStyle/>
                    <a:p>
                      <a:pPr algn="l"/>
                      <a:r>
                        <a:rPr lang="en-US" sz="2000" dirty="0" smtClean="0"/>
                        <a:t>Decrement</a:t>
                      </a:r>
                      <a:endParaRPr lang="en-US" sz="2000" dirty="0"/>
                    </a:p>
                  </a:txBody>
                  <a:tcPr anchor="ctr"/>
                </a:tc>
                <a:tc>
                  <a:txBody>
                    <a:bodyPr/>
                    <a:lstStyle/>
                    <a:p>
                      <a:pPr algn="just"/>
                      <a:r>
                        <a:rPr lang="en-US" sz="2000" dirty="0"/>
                        <a:t>B-- </a:t>
                      </a:r>
                      <a:r>
                        <a:rPr lang="en-US" sz="2000" dirty="0" smtClean="0"/>
                        <a:t>= </a:t>
                      </a:r>
                      <a:r>
                        <a:rPr lang="en-US" sz="2000" dirty="0"/>
                        <a:t>19</a:t>
                      </a:r>
                    </a:p>
                  </a:txBody>
                  <a:tcPr anchor="ct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2430471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Relational Operators</a:t>
            </a:r>
          </a:p>
        </p:txBody>
      </p:sp>
      <p:sp>
        <p:nvSpPr>
          <p:cNvPr id="4" name="TextBox 3"/>
          <p:cNvSpPr txBox="1"/>
          <p:nvPr/>
        </p:nvSpPr>
        <p:spPr>
          <a:xfrm>
            <a:off x="9774821" y="233325"/>
            <a:ext cx="2286000" cy="369332"/>
          </a:xfrm>
          <a:prstGeom prst="rect">
            <a:avLst/>
          </a:prstGeom>
          <a:solidFill>
            <a:schemeClr val="tx2">
              <a:lumMod val="20000"/>
              <a:lumOff val="80000"/>
            </a:schemeClr>
          </a:solidFill>
          <a:ln>
            <a:solidFill>
              <a:schemeClr val="tx1"/>
            </a:solidFill>
            <a:prstDash val="dash"/>
          </a:ln>
        </p:spPr>
        <p:txBody>
          <a:bodyPr wrap="square" rtlCol="0">
            <a:spAutoFit/>
          </a:bodyPr>
          <a:lstStyle/>
          <a:p>
            <a:r>
              <a:rPr lang="en-IN" b="1" dirty="0" smtClean="0"/>
              <a:t>Note : </a:t>
            </a:r>
            <a:r>
              <a:rPr lang="en-IN" dirty="0" smtClean="0"/>
              <a:t>A = 10 &amp; B = 20</a:t>
            </a:r>
            <a:endParaRPr lang="en-US" dirty="0"/>
          </a:p>
        </p:txBody>
      </p:sp>
      <p:graphicFrame>
        <p:nvGraphicFramePr>
          <p:cNvPr id="5" name="Content Placeholder 3"/>
          <p:cNvGraphicFramePr>
            <a:graphicFrameLocks/>
          </p:cNvGraphicFramePr>
          <p:nvPr>
            <p:extLst/>
          </p:nvPr>
        </p:nvGraphicFramePr>
        <p:xfrm>
          <a:off x="257655" y="975360"/>
          <a:ext cx="8610600" cy="3780000"/>
        </p:xfrm>
        <a:graphic>
          <a:graphicData uri="http://schemas.openxmlformats.org/drawingml/2006/table">
            <a:tbl>
              <a:tblPr firstRow="1" bandRow="1" bandCol="1">
                <a:tableStyleId>{7E9639D4-E3E2-4D34-9284-5A2195B3D0D7}</a:tableStyleId>
              </a:tblPr>
              <a:tblGrid>
                <a:gridCol w="1242767">
                  <a:extLst>
                    <a:ext uri="{9D8B030D-6E8A-4147-A177-3AD203B41FA5}">
                      <a16:colId xmlns:a16="http://schemas.microsoft.com/office/drawing/2014/main" xmlns="" val="20000"/>
                    </a:ext>
                  </a:extLst>
                </a:gridCol>
                <a:gridCol w="4882299">
                  <a:extLst>
                    <a:ext uri="{9D8B030D-6E8A-4147-A177-3AD203B41FA5}">
                      <a16:colId xmlns:a16="http://schemas.microsoft.com/office/drawing/2014/main" xmlns="" val="20001"/>
                    </a:ext>
                  </a:extLst>
                </a:gridCol>
                <a:gridCol w="2485534">
                  <a:extLst>
                    <a:ext uri="{9D8B030D-6E8A-4147-A177-3AD203B41FA5}">
                      <a16:colId xmlns:a16="http://schemas.microsoft.com/office/drawing/2014/main" xmlns="" val="20002"/>
                    </a:ext>
                  </a:extLst>
                </a:gridCol>
              </a:tblGrid>
              <a:tr h="540000">
                <a:tc>
                  <a:txBody>
                    <a:bodyPr/>
                    <a:lstStyle/>
                    <a:p>
                      <a:pPr algn="ctr"/>
                      <a:r>
                        <a:rPr lang="en-US" sz="2000" dirty="0">
                          <a:latin typeface="+mj-lt"/>
                        </a:rPr>
                        <a:t>Operator</a:t>
                      </a:r>
                      <a:endParaRPr lang="en-US" sz="2000" b="1" dirty="0">
                        <a:latin typeface="+mj-lt"/>
                      </a:endParaRPr>
                    </a:p>
                  </a:txBody>
                  <a:tcPr marL="28287" marR="28287" marT="28287" marB="28287" anchor="ctr"/>
                </a:tc>
                <a:tc>
                  <a:txBody>
                    <a:bodyPr/>
                    <a:lstStyle/>
                    <a:p>
                      <a:pPr algn="l"/>
                      <a:r>
                        <a:rPr lang="en-US" sz="2000" dirty="0">
                          <a:latin typeface="+mj-lt"/>
                        </a:rPr>
                        <a:t>Description</a:t>
                      </a:r>
                      <a:endParaRPr lang="en-US" sz="2000" b="1" dirty="0">
                        <a:latin typeface="+mj-lt"/>
                      </a:endParaRPr>
                    </a:p>
                  </a:txBody>
                  <a:tcPr marL="28287" marR="28287" marT="28287" marB="28287" anchor="ctr"/>
                </a:tc>
                <a:tc>
                  <a:txBody>
                    <a:bodyPr/>
                    <a:lstStyle/>
                    <a:p>
                      <a:pPr algn="l"/>
                      <a:r>
                        <a:rPr lang="en-US" sz="2000" dirty="0">
                          <a:latin typeface="+mj-lt"/>
                        </a:rPr>
                        <a:t>Example</a:t>
                      </a:r>
                      <a:endParaRPr lang="en-US" sz="2000" b="1" dirty="0">
                        <a:latin typeface="+mj-lt"/>
                      </a:endParaRPr>
                    </a:p>
                  </a:txBody>
                  <a:tcPr marL="28287" marR="28287" marT="28287" marB="28287" anchor="ctr"/>
                </a:tc>
                <a:extLst>
                  <a:ext uri="{0D108BD9-81ED-4DB2-BD59-A6C34878D82A}">
                    <a16:rowId xmlns:a16="http://schemas.microsoft.com/office/drawing/2014/main" xmlns="" val="10000"/>
                  </a:ext>
                </a:extLst>
              </a:tr>
              <a:tr h="540000">
                <a:tc>
                  <a:txBody>
                    <a:bodyPr/>
                    <a:lstStyle/>
                    <a:p>
                      <a:pPr algn="ctr"/>
                      <a:r>
                        <a:rPr lang="en-US" sz="2000" dirty="0">
                          <a:latin typeface="+mn-lt"/>
                        </a:rPr>
                        <a:t>==</a:t>
                      </a:r>
                    </a:p>
                  </a:txBody>
                  <a:tcPr/>
                </a:tc>
                <a:tc>
                  <a:txBody>
                    <a:bodyPr/>
                    <a:lstStyle/>
                    <a:p>
                      <a:pPr algn="l"/>
                      <a:r>
                        <a:rPr lang="en-US" sz="2000" dirty="0" smtClean="0">
                          <a:latin typeface="+mn-lt"/>
                        </a:rPr>
                        <a:t>Equals</a:t>
                      </a:r>
                      <a:endParaRPr lang="en-US" sz="2000" dirty="0">
                        <a:latin typeface="+mn-lt"/>
                      </a:endParaRPr>
                    </a:p>
                  </a:txBody>
                  <a:tcPr/>
                </a:tc>
                <a:tc>
                  <a:txBody>
                    <a:bodyPr/>
                    <a:lstStyle/>
                    <a:p>
                      <a:r>
                        <a:rPr lang="en-US" sz="2000" dirty="0" smtClean="0">
                          <a:latin typeface="+mn-lt"/>
                        </a:rPr>
                        <a:t>(</a:t>
                      </a:r>
                      <a:r>
                        <a:rPr lang="en-US" sz="2000" dirty="0">
                          <a:latin typeface="+mn-lt"/>
                        </a:rPr>
                        <a:t>A == B) is not true.</a:t>
                      </a:r>
                    </a:p>
                  </a:txBody>
                  <a:tcPr/>
                </a:tc>
                <a:extLst>
                  <a:ext uri="{0D108BD9-81ED-4DB2-BD59-A6C34878D82A}">
                    <a16:rowId xmlns:a16="http://schemas.microsoft.com/office/drawing/2014/main" xmlns="" val="10001"/>
                  </a:ext>
                </a:extLst>
              </a:tr>
              <a:tr h="540000">
                <a:tc>
                  <a:txBody>
                    <a:bodyPr/>
                    <a:lstStyle/>
                    <a:p>
                      <a:pPr algn="ctr"/>
                      <a:r>
                        <a:rPr lang="en-US" sz="2000" dirty="0">
                          <a:latin typeface="+mn-lt"/>
                        </a:rPr>
                        <a:t>!=</a:t>
                      </a:r>
                    </a:p>
                  </a:txBody>
                  <a:tcPr/>
                </a:tc>
                <a:tc>
                  <a:txBody>
                    <a:bodyPr/>
                    <a:lstStyle/>
                    <a:p>
                      <a:pPr algn="l"/>
                      <a:r>
                        <a:rPr lang="en-US" sz="2000" dirty="0" smtClean="0">
                          <a:latin typeface="+mn-lt"/>
                        </a:rPr>
                        <a:t>Not Equals</a:t>
                      </a:r>
                      <a:endParaRPr lang="en-US" sz="2000" dirty="0">
                        <a:latin typeface="+mn-lt"/>
                      </a:endParaRPr>
                    </a:p>
                  </a:txBody>
                  <a:tcPr/>
                </a:tc>
                <a:tc>
                  <a:txBody>
                    <a:bodyPr/>
                    <a:lstStyle/>
                    <a:p>
                      <a:r>
                        <a:rPr lang="en-US" sz="2000" dirty="0" smtClean="0">
                          <a:latin typeface="+mn-lt"/>
                        </a:rPr>
                        <a:t>(</a:t>
                      </a:r>
                      <a:r>
                        <a:rPr lang="en-US" sz="2000" dirty="0">
                          <a:latin typeface="+mn-lt"/>
                        </a:rPr>
                        <a:t>A != B) is true.</a:t>
                      </a:r>
                    </a:p>
                  </a:txBody>
                  <a:tcPr/>
                </a:tc>
                <a:extLst>
                  <a:ext uri="{0D108BD9-81ED-4DB2-BD59-A6C34878D82A}">
                    <a16:rowId xmlns:a16="http://schemas.microsoft.com/office/drawing/2014/main" xmlns="" val="10002"/>
                  </a:ext>
                </a:extLst>
              </a:tr>
              <a:tr h="540000">
                <a:tc>
                  <a:txBody>
                    <a:bodyPr/>
                    <a:lstStyle/>
                    <a:p>
                      <a:pPr algn="ctr"/>
                      <a:r>
                        <a:rPr lang="en-US" sz="2000" dirty="0" smtClean="0">
                          <a:latin typeface="+mn-lt"/>
                        </a:rPr>
                        <a:t>&gt;</a:t>
                      </a:r>
                      <a:endParaRPr lang="en-US" sz="2000" dirty="0">
                        <a:latin typeface="+mn-lt"/>
                      </a:endParaRPr>
                    </a:p>
                  </a:txBody>
                  <a:tcPr/>
                </a:tc>
                <a:tc>
                  <a:txBody>
                    <a:bodyPr/>
                    <a:lstStyle/>
                    <a:p>
                      <a:pPr algn="l"/>
                      <a:r>
                        <a:rPr lang="en-US" sz="2000" dirty="0" smtClean="0">
                          <a:latin typeface="+mn-lt"/>
                        </a:rPr>
                        <a:t>Greater than</a:t>
                      </a:r>
                      <a:endParaRPr lang="en-US" sz="2000" dirty="0">
                        <a:latin typeface="+mn-lt"/>
                      </a:endParaRPr>
                    </a:p>
                  </a:txBody>
                  <a:tcPr/>
                </a:tc>
                <a:tc>
                  <a:txBody>
                    <a:bodyPr/>
                    <a:lstStyle/>
                    <a:p>
                      <a:r>
                        <a:rPr lang="en-US" sz="2000" dirty="0" smtClean="0">
                          <a:latin typeface="+mn-lt"/>
                        </a:rPr>
                        <a:t>(</a:t>
                      </a:r>
                      <a:r>
                        <a:rPr lang="en-US" sz="2000" dirty="0">
                          <a:latin typeface="+mn-lt"/>
                        </a:rPr>
                        <a:t>A &gt; B) is not true.</a:t>
                      </a:r>
                    </a:p>
                  </a:txBody>
                  <a:tcPr/>
                </a:tc>
                <a:extLst>
                  <a:ext uri="{0D108BD9-81ED-4DB2-BD59-A6C34878D82A}">
                    <a16:rowId xmlns:a16="http://schemas.microsoft.com/office/drawing/2014/main" xmlns="" val="10003"/>
                  </a:ext>
                </a:extLst>
              </a:tr>
              <a:tr h="540000">
                <a:tc>
                  <a:txBody>
                    <a:bodyPr/>
                    <a:lstStyle/>
                    <a:p>
                      <a:pPr algn="ctr"/>
                      <a:r>
                        <a:rPr lang="en-US" sz="2000" dirty="0">
                          <a:latin typeface="+mn-lt"/>
                        </a:rPr>
                        <a:t>&lt;</a:t>
                      </a:r>
                    </a:p>
                  </a:txBody>
                  <a:tcPr/>
                </a:tc>
                <a:tc>
                  <a:txBody>
                    <a:bodyPr/>
                    <a:lstStyle/>
                    <a:p>
                      <a:pPr algn="l"/>
                      <a:r>
                        <a:rPr lang="en-US" sz="2000" dirty="0" smtClean="0">
                          <a:latin typeface="+mn-lt"/>
                        </a:rPr>
                        <a:t>Less than</a:t>
                      </a:r>
                      <a:endParaRPr lang="en-US" sz="2000" dirty="0">
                        <a:latin typeface="+mn-lt"/>
                      </a:endParaRPr>
                    </a:p>
                  </a:txBody>
                  <a:tcPr/>
                </a:tc>
                <a:tc>
                  <a:txBody>
                    <a:bodyPr/>
                    <a:lstStyle/>
                    <a:p>
                      <a:r>
                        <a:rPr lang="en-US" sz="2000" dirty="0" smtClean="0">
                          <a:latin typeface="+mn-lt"/>
                        </a:rPr>
                        <a:t>(</a:t>
                      </a:r>
                      <a:r>
                        <a:rPr lang="en-US" sz="2000" dirty="0">
                          <a:latin typeface="+mn-lt"/>
                        </a:rPr>
                        <a:t>A &lt; B) is true.</a:t>
                      </a:r>
                    </a:p>
                  </a:txBody>
                  <a:tcPr/>
                </a:tc>
                <a:extLst>
                  <a:ext uri="{0D108BD9-81ED-4DB2-BD59-A6C34878D82A}">
                    <a16:rowId xmlns:a16="http://schemas.microsoft.com/office/drawing/2014/main" xmlns="" val="10004"/>
                  </a:ext>
                </a:extLst>
              </a:tr>
              <a:tr h="540000">
                <a:tc>
                  <a:txBody>
                    <a:bodyPr/>
                    <a:lstStyle/>
                    <a:p>
                      <a:pPr algn="ctr"/>
                      <a:r>
                        <a:rPr lang="en-US" sz="2000" dirty="0">
                          <a:latin typeface="+mn-lt"/>
                        </a:rPr>
                        <a:t>&gt;=</a:t>
                      </a:r>
                    </a:p>
                  </a:txBody>
                  <a:tcPr/>
                </a:tc>
                <a:tc>
                  <a:txBody>
                    <a:bodyPr/>
                    <a:lstStyle/>
                    <a:p>
                      <a:pPr algn="l"/>
                      <a:r>
                        <a:rPr lang="en-US" sz="2000" dirty="0" smtClean="0">
                          <a:latin typeface="+mn-lt"/>
                        </a:rPr>
                        <a:t>Greater than</a:t>
                      </a:r>
                      <a:r>
                        <a:rPr lang="en-US" sz="2000" baseline="0" dirty="0" smtClean="0">
                          <a:latin typeface="+mn-lt"/>
                        </a:rPr>
                        <a:t> equals</a:t>
                      </a:r>
                      <a:endParaRPr lang="en-US" sz="2000" dirty="0">
                        <a:latin typeface="+mn-lt"/>
                      </a:endParaRPr>
                    </a:p>
                  </a:txBody>
                  <a:tcPr/>
                </a:tc>
                <a:tc>
                  <a:txBody>
                    <a:bodyPr/>
                    <a:lstStyle/>
                    <a:p>
                      <a:r>
                        <a:rPr lang="en-US" sz="2000" dirty="0" smtClean="0">
                          <a:latin typeface="+mn-lt"/>
                        </a:rPr>
                        <a:t>(</a:t>
                      </a:r>
                      <a:r>
                        <a:rPr lang="en-US" sz="2000" dirty="0">
                          <a:latin typeface="+mn-lt"/>
                        </a:rPr>
                        <a:t>A &gt;= B) is not true.</a:t>
                      </a:r>
                    </a:p>
                  </a:txBody>
                  <a:tcPr/>
                </a:tc>
                <a:extLst>
                  <a:ext uri="{0D108BD9-81ED-4DB2-BD59-A6C34878D82A}">
                    <a16:rowId xmlns:a16="http://schemas.microsoft.com/office/drawing/2014/main" xmlns="" val="10005"/>
                  </a:ext>
                </a:extLst>
              </a:tr>
              <a:tr h="540000">
                <a:tc>
                  <a:txBody>
                    <a:bodyPr/>
                    <a:lstStyle/>
                    <a:p>
                      <a:pPr algn="ctr"/>
                      <a:r>
                        <a:rPr lang="en-US" sz="2000" dirty="0">
                          <a:latin typeface="+mn-lt"/>
                        </a:rPr>
                        <a:t>&lt;=</a:t>
                      </a:r>
                    </a:p>
                  </a:txBody>
                  <a:tcPr/>
                </a:tc>
                <a:tc>
                  <a:txBody>
                    <a:bodyPr/>
                    <a:lstStyle/>
                    <a:p>
                      <a:pPr algn="l"/>
                      <a:r>
                        <a:rPr lang="en-US" sz="2000" dirty="0" smtClean="0">
                          <a:latin typeface="+mn-lt"/>
                        </a:rPr>
                        <a:t>Less than equals</a:t>
                      </a:r>
                      <a:endParaRPr lang="en-US" sz="2000" dirty="0">
                        <a:latin typeface="+mn-lt"/>
                      </a:endParaRPr>
                    </a:p>
                  </a:txBody>
                  <a:tcPr/>
                </a:tc>
                <a:tc>
                  <a:txBody>
                    <a:bodyPr/>
                    <a:lstStyle/>
                    <a:p>
                      <a:r>
                        <a:rPr lang="en-US" sz="2000" dirty="0" smtClean="0">
                          <a:latin typeface="+mn-lt"/>
                        </a:rPr>
                        <a:t>(</a:t>
                      </a:r>
                      <a:r>
                        <a:rPr lang="en-US" sz="2000" dirty="0">
                          <a:latin typeface="+mn-lt"/>
                        </a:rPr>
                        <a:t>A &lt;= B) is true.</a:t>
                      </a:r>
                    </a:p>
                  </a:txBody>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406451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Bitwise Operators</a:t>
            </a:r>
          </a:p>
        </p:txBody>
      </p:sp>
      <p:sp>
        <p:nvSpPr>
          <p:cNvPr id="4" name="TextBox 3"/>
          <p:cNvSpPr txBox="1"/>
          <p:nvPr/>
        </p:nvSpPr>
        <p:spPr>
          <a:xfrm>
            <a:off x="9774821" y="233325"/>
            <a:ext cx="2286000" cy="369332"/>
          </a:xfrm>
          <a:prstGeom prst="rect">
            <a:avLst/>
          </a:prstGeom>
          <a:solidFill>
            <a:schemeClr val="tx2">
              <a:lumMod val="20000"/>
              <a:lumOff val="80000"/>
            </a:schemeClr>
          </a:solidFill>
          <a:ln>
            <a:solidFill>
              <a:schemeClr val="tx1"/>
            </a:solidFill>
            <a:prstDash val="dash"/>
          </a:ln>
        </p:spPr>
        <p:txBody>
          <a:bodyPr wrap="square" rtlCol="0">
            <a:spAutoFit/>
          </a:bodyPr>
          <a:lstStyle/>
          <a:p>
            <a:r>
              <a:rPr lang="en-IN" b="1" dirty="0" smtClean="0"/>
              <a:t>Note : </a:t>
            </a:r>
            <a:r>
              <a:rPr lang="en-IN" dirty="0" smtClean="0"/>
              <a:t>A = 60 &amp; B = 13</a:t>
            </a:r>
            <a:endParaRPr lang="en-US" dirty="0"/>
          </a:p>
        </p:txBody>
      </p:sp>
      <p:graphicFrame>
        <p:nvGraphicFramePr>
          <p:cNvPr id="5" name="Table 4"/>
          <p:cNvGraphicFramePr>
            <a:graphicFrameLocks noGrp="1"/>
          </p:cNvGraphicFramePr>
          <p:nvPr>
            <p:extLst/>
          </p:nvPr>
        </p:nvGraphicFramePr>
        <p:xfrm>
          <a:off x="304801" y="913320"/>
          <a:ext cx="8610598" cy="4694400"/>
        </p:xfrm>
        <a:graphic>
          <a:graphicData uri="http://schemas.openxmlformats.org/drawingml/2006/table">
            <a:tbl>
              <a:tblPr firstRow="1" bandRow="1" bandCol="1">
                <a:tableStyleId>{7E9639D4-E3E2-4D34-9284-5A2195B3D0D7}</a:tableStyleId>
              </a:tblPr>
              <a:tblGrid>
                <a:gridCol w="1142999">
                  <a:extLst>
                    <a:ext uri="{9D8B030D-6E8A-4147-A177-3AD203B41FA5}">
                      <a16:colId xmlns:a16="http://schemas.microsoft.com/office/drawing/2014/main" xmlns="" val="20000"/>
                    </a:ext>
                  </a:extLst>
                </a:gridCol>
                <a:gridCol w="4191000">
                  <a:extLst>
                    <a:ext uri="{9D8B030D-6E8A-4147-A177-3AD203B41FA5}">
                      <a16:colId xmlns:a16="http://schemas.microsoft.com/office/drawing/2014/main" xmlns="" val="20001"/>
                    </a:ext>
                  </a:extLst>
                </a:gridCol>
                <a:gridCol w="3276599">
                  <a:extLst>
                    <a:ext uri="{9D8B030D-6E8A-4147-A177-3AD203B41FA5}">
                      <a16:colId xmlns:a16="http://schemas.microsoft.com/office/drawing/2014/main" xmlns="" val="20002"/>
                    </a:ext>
                  </a:extLst>
                </a:gridCol>
              </a:tblGrid>
              <a:tr h="540000">
                <a:tc>
                  <a:txBody>
                    <a:bodyPr/>
                    <a:lstStyle/>
                    <a:p>
                      <a:pPr algn="ctr"/>
                      <a:r>
                        <a:rPr lang="en-US" sz="1800" dirty="0"/>
                        <a:t>Operator</a:t>
                      </a:r>
                    </a:p>
                  </a:txBody>
                  <a:tcPr anchor="ctr"/>
                </a:tc>
                <a:tc>
                  <a:txBody>
                    <a:bodyPr/>
                    <a:lstStyle/>
                    <a:p>
                      <a:pPr algn="l"/>
                      <a:r>
                        <a:rPr lang="en-US" sz="1800"/>
                        <a:t>Description</a:t>
                      </a:r>
                    </a:p>
                  </a:txBody>
                  <a:tcPr anchor="ctr"/>
                </a:tc>
                <a:tc>
                  <a:txBody>
                    <a:bodyPr/>
                    <a:lstStyle/>
                    <a:p>
                      <a:pPr algn="l"/>
                      <a:r>
                        <a:rPr lang="en-US" sz="1800" dirty="0"/>
                        <a:t>Example</a:t>
                      </a:r>
                    </a:p>
                  </a:txBody>
                  <a:tcPr anchor="ctr"/>
                </a:tc>
                <a:extLst>
                  <a:ext uri="{0D108BD9-81ED-4DB2-BD59-A6C34878D82A}">
                    <a16:rowId xmlns:a16="http://schemas.microsoft.com/office/drawing/2014/main" xmlns="" val="10000"/>
                  </a:ext>
                </a:extLst>
              </a:tr>
              <a:tr h="540000">
                <a:tc>
                  <a:txBody>
                    <a:bodyPr/>
                    <a:lstStyle/>
                    <a:p>
                      <a:pPr algn="ctr"/>
                      <a:r>
                        <a:rPr lang="en-US" sz="1800" dirty="0"/>
                        <a:t>&amp;</a:t>
                      </a:r>
                    </a:p>
                  </a:txBody>
                  <a:tcPr anchor="ctr"/>
                </a:tc>
                <a:tc>
                  <a:txBody>
                    <a:bodyPr/>
                    <a:lstStyle/>
                    <a:p>
                      <a:pPr algn="l"/>
                      <a:r>
                        <a:rPr lang="en-US" sz="1800" dirty="0"/>
                        <a:t>Binary AND </a:t>
                      </a:r>
                      <a:r>
                        <a:rPr lang="en-US" sz="1800" dirty="0" smtClean="0"/>
                        <a:t>Operator</a:t>
                      </a:r>
                      <a:endParaRPr lang="en-US" sz="1800" dirty="0"/>
                    </a:p>
                  </a:txBody>
                  <a:tcPr anchor="ctr"/>
                </a:tc>
                <a:tc>
                  <a:txBody>
                    <a:bodyPr/>
                    <a:lstStyle/>
                    <a:p>
                      <a:r>
                        <a:rPr lang="en-US" sz="1800" dirty="0" smtClean="0"/>
                        <a:t>A </a:t>
                      </a:r>
                      <a:r>
                        <a:rPr lang="en-US" sz="1800" dirty="0"/>
                        <a:t>&amp; </a:t>
                      </a:r>
                      <a:r>
                        <a:rPr lang="en-US" sz="1800" dirty="0" smtClean="0"/>
                        <a:t>B = </a:t>
                      </a:r>
                      <a:r>
                        <a:rPr lang="en-US" sz="1800" dirty="0"/>
                        <a:t>12 which is 0000 1100</a:t>
                      </a:r>
                    </a:p>
                  </a:txBody>
                  <a:tcPr anchor="ctr"/>
                </a:tc>
                <a:extLst>
                  <a:ext uri="{0D108BD9-81ED-4DB2-BD59-A6C34878D82A}">
                    <a16:rowId xmlns:a16="http://schemas.microsoft.com/office/drawing/2014/main" xmlns="" val="10001"/>
                  </a:ext>
                </a:extLst>
              </a:tr>
              <a:tr h="540000">
                <a:tc>
                  <a:txBody>
                    <a:bodyPr/>
                    <a:lstStyle/>
                    <a:p>
                      <a:pPr algn="ctr"/>
                      <a:r>
                        <a:rPr lang="en-US" sz="1800" dirty="0"/>
                        <a:t>|</a:t>
                      </a:r>
                    </a:p>
                  </a:txBody>
                  <a:tcPr anchor="ctr"/>
                </a:tc>
                <a:tc>
                  <a:txBody>
                    <a:bodyPr/>
                    <a:lstStyle/>
                    <a:p>
                      <a:pPr algn="l"/>
                      <a:r>
                        <a:rPr lang="en-US" sz="1800" dirty="0"/>
                        <a:t>Binary OR </a:t>
                      </a:r>
                      <a:r>
                        <a:rPr lang="en-US" sz="1800" dirty="0" smtClean="0"/>
                        <a:t>Operator</a:t>
                      </a:r>
                      <a:endParaRPr lang="en-US" sz="1800" dirty="0"/>
                    </a:p>
                  </a:txBody>
                  <a:tcPr anchor="ctr"/>
                </a:tc>
                <a:tc>
                  <a:txBody>
                    <a:bodyPr/>
                    <a:lstStyle/>
                    <a:p>
                      <a:r>
                        <a:rPr lang="en-US" sz="1800" dirty="0" smtClean="0"/>
                        <a:t>A </a:t>
                      </a:r>
                      <a:r>
                        <a:rPr lang="en-US" sz="1800" dirty="0"/>
                        <a:t>| </a:t>
                      </a:r>
                      <a:r>
                        <a:rPr lang="en-US" sz="1800" dirty="0" smtClean="0"/>
                        <a:t>B = 61 </a:t>
                      </a:r>
                      <a:r>
                        <a:rPr lang="en-US" sz="1800" dirty="0"/>
                        <a:t>which is 0011 1101</a:t>
                      </a:r>
                    </a:p>
                  </a:txBody>
                  <a:tcPr anchor="ctr"/>
                </a:tc>
                <a:extLst>
                  <a:ext uri="{0D108BD9-81ED-4DB2-BD59-A6C34878D82A}">
                    <a16:rowId xmlns:a16="http://schemas.microsoft.com/office/drawing/2014/main" xmlns="" val="10002"/>
                  </a:ext>
                </a:extLst>
              </a:tr>
              <a:tr h="540000">
                <a:tc>
                  <a:txBody>
                    <a:bodyPr/>
                    <a:lstStyle/>
                    <a:p>
                      <a:pPr algn="ctr"/>
                      <a:r>
                        <a:rPr lang="en-US" sz="1800" dirty="0"/>
                        <a:t>^</a:t>
                      </a:r>
                    </a:p>
                  </a:txBody>
                  <a:tcPr anchor="ctr"/>
                </a:tc>
                <a:tc>
                  <a:txBody>
                    <a:bodyPr/>
                    <a:lstStyle/>
                    <a:p>
                      <a:pPr algn="l"/>
                      <a:r>
                        <a:rPr lang="en-US" sz="1800" dirty="0"/>
                        <a:t>Binary XOR </a:t>
                      </a:r>
                      <a:r>
                        <a:rPr lang="en-US" sz="1800" dirty="0" smtClean="0"/>
                        <a:t>Operator</a:t>
                      </a:r>
                      <a:endParaRPr lang="en-US" sz="1800" dirty="0"/>
                    </a:p>
                  </a:txBody>
                  <a:tcPr anchor="ctr"/>
                </a:tc>
                <a:tc>
                  <a:txBody>
                    <a:bodyPr/>
                    <a:lstStyle/>
                    <a:p>
                      <a:r>
                        <a:rPr lang="en-US" sz="1800" dirty="0" smtClean="0"/>
                        <a:t>A </a:t>
                      </a:r>
                      <a:r>
                        <a:rPr lang="en-US" sz="1800" dirty="0"/>
                        <a:t>^ </a:t>
                      </a:r>
                      <a:r>
                        <a:rPr lang="en-US" sz="1800" dirty="0" smtClean="0"/>
                        <a:t>B = 49 </a:t>
                      </a:r>
                      <a:r>
                        <a:rPr lang="en-US" sz="1800" dirty="0"/>
                        <a:t>which is 0011 0001</a:t>
                      </a:r>
                    </a:p>
                  </a:txBody>
                  <a:tcPr anchor="ctr"/>
                </a:tc>
                <a:extLst>
                  <a:ext uri="{0D108BD9-81ED-4DB2-BD59-A6C34878D82A}">
                    <a16:rowId xmlns:a16="http://schemas.microsoft.com/office/drawing/2014/main" xmlns="" val="10003"/>
                  </a:ext>
                </a:extLst>
              </a:tr>
              <a:tr h="540000">
                <a:tc>
                  <a:txBody>
                    <a:bodyPr/>
                    <a:lstStyle/>
                    <a:p>
                      <a:pPr algn="ctr"/>
                      <a:r>
                        <a:rPr lang="en-US" sz="1800" dirty="0"/>
                        <a:t>~</a:t>
                      </a:r>
                    </a:p>
                  </a:txBody>
                  <a:tcPr anchor="ctr"/>
                </a:tc>
                <a:tc>
                  <a:txBody>
                    <a:bodyPr/>
                    <a:lstStyle/>
                    <a:p>
                      <a:pPr algn="l"/>
                      <a:r>
                        <a:rPr lang="en-US" sz="1800" dirty="0"/>
                        <a:t>Binary Ones Complement </a:t>
                      </a:r>
                      <a:r>
                        <a:rPr lang="en-US" sz="1800" dirty="0" smtClean="0"/>
                        <a:t>Operator</a:t>
                      </a:r>
                      <a:endParaRPr lang="en-US" sz="1800" dirty="0"/>
                    </a:p>
                  </a:txBody>
                  <a:tcPr anchor="ctr"/>
                </a:tc>
                <a:tc>
                  <a:txBody>
                    <a:bodyPr/>
                    <a:lstStyle/>
                    <a:p>
                      <a:r>
                        <a:rPr lang="en-US" sz="1800" dirty="0" smtClean="0"/>
                        <a:t>~</a:t>
                      </a:r>
                      <a:r>
                        <a:rPr lang="en-US" sz="1800" dirty="0"/>
                        <a:t>A </a:t>
                      </a:r>
                      <a:r>
                        <a:rPr lang="en-US" sz="1800" dirty="0" smtClean="0"/>
                        <a:t> = </a:t>
                      </a:r>
                      <a:r>
                        <a:rPr lang="en-US" sz="1800" dirty="0"/>
                        <a:t>-61 which is 1100 0011 in 2's complement form due to a signed binary number.</a:t>
                      </a:r>
                    </a:p>
                  </a:txBody>
                  <a:tcPr anchor="ctr"/>
                </a:tc>
                <a:extLst>
                  <a:ext uri="{0D108BD9-81ED-4DB2-BD59-A6C34878D82A}">
                    <a16:rowId xmlns:a16="http://schemas.microsoft.com/office/drawing/2014/main" xmlns="" val="10004"/>
                  </a:ext>
                </a:extLst>
              </a:tr>
              <a:tr h="540000">
                <a:tc>
                  <a:txBody>
                    <a:bodyPr/>
                    <a:lstStyle/>
                    <a:p>
                      <a:pPr algn="ctr"/>
                      <a:r>
                        <a:rPr lang="en-US" sz="1800" dirty="0"/>
                        <a:t>&lt;&lt;</a:t>
                      </a:r>
                    </a:p>
                  </a:txBody>
                  <a:tcPr anchor="ctr"/>
                </a:tc>
                <a:tc>
                  <a:txBody>
                    <a:bodyPr/>
                    <a:lstStyle/>
                    <a:p>
                      <a:pPr algn="l"/>
                      <a:r>
                        <a:rPr lang="en-US" sz="1800" dirty="0"/>
                        <a:t>Binary Left Shift </a:t>
                      </a:r>
                      <a:r>
                        <a:rPr lang="en-US" sz="1800" dirty="0" smtClean="0"/>
                        <a:t>Operator</a:t>
                      </a:r>
                      <a:endParaRPr lang="en-US" sz="1800" dirty="0"/>
                    </a:p>
                  </a:txBody>
                  <a:tcPr anchor="ctr"/>
                </a:tc>
                <a:tc>
                  <a:txBody>
                    <a:bodyPr/>
                    <a:lstStyle/>
                    <a:p>
                      <a:r>
                        <a:rPr lang="en-US" sz="1800" dirty="0"/>
                        <a:t>A &lt;&lt; 2 </a:t>
                      </a:r>
                      <a:r>
                        <a:rPr lang="en-US" sz="1800" dirty="0" smtClean="0"/>
                        <a:t>= </a:t>
                      </a:r>
                      <a:r>
                        <a:rPr lang="en-US" sz="1800" dirty="0"/>
                        <a:t>240 which is 1111 0000</a:t>
                      </a:r>
                    </a:p>
                  </a:txBody>
                  <a:tcPr anchor="ctr"/>
                </a:tc>
                <a:extLst>
                  <a:ext uri="{0D108BD9-81ED-4DB2-BD59-A6C34878D82A}">
                    <a16:rowId xmlns:a16="http://schemas.microsoft.com/office/drawing/2014/main" xmlns="" val="10005"/>
                  </a:ext>
                </a:extLst>
              </a:tr>
              <a:tr h="540000">
                <a:tc>
                  <a:txBody>
                    <a:bodyPr/>
                    <a:lstStyle/>
                    <a:p>
                      <a:pPr algn="ctr"/>
                      <a:r>
                        <a:rPr lang="en-US" sz="1800" dirty="0"/>
                        <a:t>&gt;&gt;</a:t>
                      </a:r>
                    </a:p>
                  </a:txBody>
                  <a:tcPr anchor="ctr"/>
                </a:tc>
                <a:tc>
                  <a:txBody>
                    <a:bodyPr/>
                    <a:lstStyle/>
                    <a:p>
                      <a:pPr algn="l"/>
                      <a:r>
                        <a:rPr lang="en-US" sz="1800" dirty="0"/>
                        <a:t>Binary Right Shift Operator</a:t>
                      </a:r>
                      <a:r>
                        <a:rPr lang="en-US" sz="1800" dirty="0" smtClean="0"/>
                        <a:t>.</a:t>
                      </a:r>
                      <a:endParaRPr lang="en-US" sz="1800" dirty="0"/>
                    </a:p>
                  </a:txBody>
                  <a:tcPr anchor="ctr"/>
                </a:tc>
                <a:tc>
                  <a:txBody>
                    <a:bodyPr/>
                    <a:lstStyle/>
                    <a:p>
                      <a:r>
                        <a:rPr lang="en-US" sz="1800" dirty="0"/>
                        <a:t>A &gt;&gt; 2 </a:t>
                      </a:r>
                      <a:r>
                        <a:rPr lang="en-US" sz="1800" dirty="0" smtClean="0"/>
                        <a:t>= </a:t>
                      </a:r>
                      <a:r>
                        <a:rPr lang="en-US" sz="1800" dirty="0"/>
                        <a:t>15 which is 1111</a:t>
                      </a:r>
                    </a:p>
                  </a:txBody>
                  <a:tcPr anchor="ctr"/>
                </a:tc>
                <a:extLst>
                  <a:ext uri="{0D108BD9-81ED-4DB2-BD59-A6C34878D82A}">
                    <a16:rowId xmlns:a16="http://schemas.microsoft.com/office/drawing/2014/main" xmlns="" val="10006"/>
                  </a:ext>
                </a:extLst>
              </a:tr>
              <a:tr h="540000">
                <a:tc>
                  <a:txBody>
                    <a:bodyPr/>
                    <a:lstStyle/>
                    <a:p>
                      <a:pPr algn="ctr"/>
                      <a:r>
                        <a:rPr lang="en-US" sz="1800" dirty="0"/>
                        <a:t>&gt;&gt;&gt;</a:t>
                      </a:r>
                    </a:p>
                  </a:txBody>
                  <a:tcPr anchor="ctr"/>
                </a:tc>
                <a:tc>
                  <a:txBody>
                    <a:bodyPr/>
                    <a:lstStyle/>
                    <a:p>
                      <a:pPr algn="l"/>
                      <a:r>
                        <a:rPr lang="en-US" sz="1800" dirty="0"/>
                        <a:t>Shift right zero fill operator</a:t>
                      </a:r>
                      <a:r>
                        <a:rPr lang="en-US" sz="1800" dirty="0" smtClean="0"/>
                        <a:t>.</a:t>
                      </a:r>
                      <a:endParaRPr lang="en-US" sz="1800" dirty="0"/>
                    </a:p>
                  </a:txBody>
                  <a:tcPr anchor="ctr"/>
                </a:tc>
                <a:tc>
                  <a:txBody>
                    <a:bodyPr/>
                    <a:lstStyle/>
                    <a:p>
                      <a:r>
                        <a:rPr lang="en-US" sz="1800" dirty="0"/>
                        <a:t>A &gt;&gt;&gt;2 </a:t>
                      </a:r>
                      <a:r>
                        <a:rPr lang="en-US" sz="1800" dirty="0" smtClean="0"/>
                        <a:t>= </a:t>
                      </a:r>
                      <a:r>
                        <a:rPr lang="en-US" sz="1800" dirty="0"/>
                        <a:t>15 which is 0000 1111</a:t>
                      </a:r>
                    </a:p>
                  </a:txBody>
                  <a:tcPr anchor="ct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2948343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Operators </a:t>
            </a:r>
          </a:p>
        </p:txBody>
      </p:sp>
      <p:sp>
        <p:nvSpPr>
          <p:cNvPr id="4" name="TextBox 3"/>
          <p:cNvSpPr txBox="1"/>
          <p:nvPr/>
        </p:nvSpPr>
        <p:spPr>
          <a:xfrm>
            <a:off x="9241421" y="233325"/>
            <a:ext cx="2819400" cy="369332"/>
          </a:xfrm>
          <a:prstGeom prst="rect">
            <a:avLst/>
          </a:prstGeom>
          <a:solidFill>
            <a:schemeClr val="tx2">
              <a:lumMod val="20000"/>
              <a:lumOff val="80000"/>
            </a:schemeClr>
          </a:solidFill>
          <a:ln>
            <a:solidFill>
              <a:schemeClr val="tx1"/>
            </a:solidFill>
            <a:prstDash val="dash"/>
          </a:ln>
        </p:spPr>
        <p:txBody>
          <a:bodyPr wrap="square" rtlCol="0">
            <a:spAutoFit/>
          </a:bodyPr>
          <a:lstStyle/>
          <a:p>
            <a:r>
              <a:rPr lang="en-IN" b="1" dirty="0" smtClean="0"/>
              <a:t>Note : </a:t>
            </a:r>
            <a:r>
              <a:rPr lang="en-IN" dirty="0" smtClean="0"/>
              <a:t>A = true &amp; B = false</a:t>
            </a:r>
            <a:endParaRPr lang="en-US" dirty="0"/>
          </a:p>
        </p:txBody>
      </p:sp>
      <p:graphicFrame>
        <p:nvGraphicFramePr>
          <p:cNvPr id="5" name="Table 4"/>
          <p:cNvGraphicFramePr>
            <a:graphicFrameLocks noGrp="1"/>
          </p:cNvGraphicFramePr>
          <p:nvPr>
            <p:extLst/>
          </p:nvPr>
        </p:nvGraphicFramePr>
        <p:xfrm>
          <a:off x="381000" y="1108271"/>
          <a:ext cx="8305799" cy="2160000"/>
        </p:xfrm>
        <a:graphic>
          <a:graphicData uri="http://schemas.openxmlformats.org/drawingml/2006/table">
            <a:tbl>
              <a:tblPr firstRow="1" bandRow="1" bandCol="1">
                <a:tableStyleId>{7E9639D4-E3E2-4D34-9284-5A2195B3D0D7}</a:tableStyleId>
              </a:tblPr>
              <a:tblGrid>
                <a:gridCol w="1883789">
                  <a:extLst>
                    <a:ext uri="{9D8B030D-6E8A-4147-A177-3AD203B41FA5}">
                      <a16:colId xmlns:a16="http://schemas.microsoft.com/office/drawing/2014/main" xmlns="" val="20000"/>
                    </a:ext>
                  </a:extLst>
                </a:gridCol>
                <a:gridCol w="3831211">
                  <a:extLst>
                    <a:ext uri="{9D8B030D-6E8A-4147-A177-3AD203B41FA5}">
                      <a16:colId xmlns:a16="http://schemas.microsoft.com/office/drawing/2014/main" xmlns="" val="20001"/>
                    </a:ext>
                  </a:extLst>
                </a:gridCol>
                <a:gridCol w="2590799">
                  <a:extLst>
                    <a:ext uri="{9D8B030D-6E8A-4147-A177-3AD203B41FA5}">
                      <a16:colId xmlns:a16="http://schemas.microsoft.com/office/drawing/2014/main" xmlns="" val="20002"/>
                    </a:ext>
                  </a:extLst>
                </a:gridCol>
              </a:tblGrid>
              <a:tr h="540000">
                <a:tc>
                  <a:txBody>
                    <a:bodyPr/>
                    <a:lstStyle/>
                    <a:p>
                      <a:pPr algn="ctr"/>
                      <a:r>
                        <a:rPr lang="en-US" sz="2000" dirty="0"/>
                        <a:t>Operator</a:t>
                      </a:r>
                      <a:endParaRPr lang="en-US" sz="2000" b="1" dirty="0"/>
                    </a:p>
                  </a:txBody>
                  <a:tcPr anchor="ctr"/>
                </a:tc>
                <a:tc>
                  <a:txBody>
                    <a:bodyPr/>
                    <a:lstStyle/>
                    <a:p>
                      <a:pPr algn="l"/>
                      <a:r>
                        <a:rPr lang="en-US" sz="2000" dirty="0"/>
                        <a:t>Description</a:t>
                      </a:r>
                      <a:endParaRPr lang="en-US" sz="2000" b="1" dirty="0"/>
                    </a:p>
                  </a:txBody>
                  <a:tcPr anchor="ctr"/>
                </a:tc>
                <a:tc>
                  <a:txBody>
                    <a:bodyPr/>
                    <a:lstStyle/>
                    <a:p>
                      <a:pPr algn="l"/>
                      <a:r>
                        <a:rPr lang="en-US" sz="2000" dirty="0"/>
                        <a:t>Example</a:t>
                      </a:r>
                      <a:endParaRPr lang="en-US" sz="2000" b="1" dirty="0"/>
                    </a:p>
                  </a:txBody>
                  <a:tcPr anchor="ctr"/>
                </a:tc>
                <a:extLst>
                  <a:ext uri="{0D108BD9-81ED-4DB2-BD59-A6C34878D82A}">
                    <a16:rowId xmlns:a16="http://schemas.microsoft.com/office/drawing/2014/main" xmlns="" val="10000"/>
                  </a:ext>
                </a:extLst>
              </a:tr>
              <a:tr h="540000">
                <a:tc>
                  <a:txBody>
                    <a:bodyPr/>
                    <a:lstStyle/>
                    <a:p>
                      <a:pPr algn="ctr"/>
                      <a:r>
                        <a:rPr lang="en-US" sz="2000" dirty="0"/>
                        <a:t>&amp;&amp;</a:t>
                      </a:r>
                    </a:p>
                  </a:txBody>
                  <a:tcPr anchor="ctr"/>
                </a:tc>
                <a:tc>
                  <a:txBody>
                    <a:bodyPr/>
                    <a:lstStyle/>
                    <a:p>
                      <a:pPr algn="l"/>
                      <a:r>
                        <a:rPr lang="en-US" sz="2000" dirty="0" smtClean="0"/>
                        <a:t>Logical </a:t>
                      </a:r>
                      <a:r>
                        <a:rPr lang="en-US" sz="2000" dirty="0"/>
                        <a:t>AND </a:t>
                      </a:r>
                      <a:r>
                        <a:rPr lang="en-US" sz="2000" dirty="0" smtClean="0"/>
                        <a:t>operator</a:t>
                      </a:r>
                      <a:endParaRPr lang="en-US" sz="2000" dirty="0"/>
                    </a:p>
                  </a:txBody>
                  <a:tcPr anchor="ctr"/>
                </a:tc>
                <a:tc>
                  <a:txBody>
                    <a:bodyPr/>
                    <a:lstStyle/>
                    <a:p>
                      <a:r>
                        <a:rPr lang="en-US" sz="2000"/>
                        <a:t>(A &amp;&amp; B) is false.</a:t>
                      </a:r>
                    </a:p>
                  </a:txBody>
                  <a:tcPr anchor="ctr"/>
                </a:tc>
                <a:extLst>
                  <a:ext uri="{0D108BD9-81ED-4DB2-BD59-A6C34878D82A}">
                    <a16:rowId xmlns:a16="http://schemas.microsoft.com/office/drawing/2014/main" xmlns="" val="10001"/>
                  </a:ext>
                </a:extLst>
              </a:tr>
              <a:tr h="540000">
                <a:tc>
                  <a:txBody>
                    <a:bodyPr/>
                    <a:lstStyle/>
                    <a:p>
                      <a:pPr algn="ctr"/>
                      <a:r>
                        <a:rPr lang="en-US" sz="2000" dirty="0"/>
                        <a:t>||</a:t>
                      </a:r>
                    </a:p>
                  </a:txBody>
                  <a:tcPr anchor="ctr"/>
                </a:tc>
                <a:tc>
                  <a:txBody>
                    <a:bodyPr/>
                    <a:lstStyle/>
                    <a:p>
                      <a:pPr algn="l"/>
                      <a:r>
                        <a:rPr lang="en-US" sz="2000" dirty="0"/>
                        <a:t>Called Logical OR </a:t>
                      </a:r>
                      <a:r>
                        <a:rPr lang="en-US" sz="2000" dirty="0" smtClean="0"/>
                        <a:t>Operator</a:t>
                      </a:r>
                      <a:endParaRPr lang="en-US" sz="2000" dirty="0"/>
                    </a:p>
                  </a:txBody>
                  <a:tcPr anchor="ctr"/>
                </a:tc>
                <a:tc>
                  <a:txBody>
                    <a:bodyPr/>
                    <a:lstStyle/>
                    <a:p>
                      <a:r>
                        <a:rPr lang="en-US" sz="2000"/>
                        <a:t>(A || B) is true.</a:t>
                      </a:r>
                    </a:p>
                  </a:txBody>
                  <a:tcPr anchor="ctr"/>
                </a:tc>
                <a:extLst>
                  <a:ext uri="{0D108BD9-81ED-4DB2-BD59-A6C34878D82A}">
                    <a16:rowId xmlns:a16="http://schemas.microsoft.com/office/drawing/2014/main" xmlns="" val="10002"/>
                  </a:ext>
                </a:extLst>
              </a:tr>
              <a:tr h="540000">
                <a:tc>
                  <a:txBody>
                    <a:bodyPr/>
                    <a:lstStyle/>
                    <a:p>
                      <a:pPr algn="ctr"/>
                      <a:r>
                        <a:rPr lang="en-US" sz="2000" dirty="0"/>
                        <a:t>!</a:t>
                      </a:r>
                    </a:p>
                  </a:txBody>
                  <a:tcPr anchor="ctr"/>
                </a:tc>
                <a:tc>
                  <a:txBody>
                    <a:bodyPr/>
                    <a:lstStyle/>
                    <a:p>
                      <a:pPr algn="l"/>
                      <a:r>
                        <a:rPr lang="en-US" sz="2000" dirty="0"/>
                        <a:t>Called Logical NOT </a:t>
                      </a:r>
                      <a:r>
                        <a:rPr lang="en-US" sz="2000" dirty="0" smtClean="0"/>
                        <a:t>Operator</a:t>
                      </a:r>
                      <a:endParaRPr lang="en-US" sz="2000" dirty="0"/>
                    </a:p>
                  </a:txBody>
                  <a:tcPr anchor="ctr"/>
                </a:tc>
                <a:tc>
                  <a:txBody>
                    <a:bodyPr/>
                    <a:lstStyle/>
                    <a:p>
                      <a:r>
                        <a:rPr lang="en-US" sz="2000" dirty="0"/>
                        <a:t>!(A &amp;&amp; B) is true.</a:t>
                      </a:r>
                    </a:p>
                  </a:txBody>
                  <a:tcPr anchor="ct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37184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r="32636"/>
          <a:stretch/>
        </p:blipFill>
        <p:spPr>
          <a:xfrm>
            <a:off x="2066925" y="1666875"/>
            <a:ext cx="7981950" cy="1628775"/>
          </a:xfrm>
          <a:prstGeom prst="rect">
            <a:avLst/>
          </a:prstGeom>
        </p:spPr>
      </p:pic>
      <p:pic>
        <p:nvPicPr>
          <p:cNvPr id="6" name="Picture 5"/>
          <p:cNvPicPr>
            <a:picLocks noChangeAspect="1"/>
          </p:cNvPicPr>
          <p:nvPr/>
        </p:nvPicPr>
        <p:blipFill rotWithShape="1">
          <a:blip r:embed="rId3"/>
          <a:srcRect r="33012"/>
          <a:stretch/>
        </p:blipFill>
        <p:spPr>
          <a:xfrm>
            <a:off x="2066925" y="3571875"/>
            <a:ext cx="7981950" cy="1590675"/>
          </a:xfrm>
          <a:prstGeom prst="rect">
            <a:avLst/>
          </a:prstGeom>
        </p:spPr>
      </p:pic>
    </p:spTree>
    <p:extLst>
      <p:ext uri="{BB962C8B-B14F-4D97-AF65-F5344CB8AC3E}">
        <p14:creationId xmlns:p14="http://schemas.microsoft.com/office/powerpoint/2010/main" val="3211294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Assignment Operators</a:t>
            </a:r>
          </a:p>
        </p:txBody>
      </p:sp>
      <p:graphicFrame>
        <p:nvGraphicFramePr>
          <p:cNvPr id="4" name="Table 3"/>
          <p:cNvGraphicFramePr>
            <a:graphicFrameLocks noGrp="1"/>
          </p:cNvGraphicFramePr>
          <p:nvPr>
            <p:extLst/>
          </p:nvPr>
        </p:nvGraphicFramePr>
        <p:xfrm>
          <a:off x="228602" y="838201"/>
          <a:ext cx="8686797" cy="5484240"/>
        </p:xfrm>
        <a:graphic>
          <a:graphicData uri="http://schemas.openxmlformats.org/drawingml/2006/table">
            <a:tbl>
              <a:tblPr firstRow="1" bandRow="1" bandCol="1">
                <a:tableStyleId>{7E9639D4-E3E2-4D34-9284-5A2195B3D0D7}</a:tableStyleId>
              </a:tblPr>
              <a:tblGrid>
                <a:gridCol w="1219198">
                  <a:extLst>
                    <a:ext uri="{9D8B030D-6E8A-4147-A177-3AD203B41FA5}">
                      <a16:colId xmlns:a16="http://schemas.microsoft.com/office/drawing/2014/main" xmlns="" val="20000"/>
                    </a:ext>
                  </a:extLst>
                </a:gridCol>
                <a:gridCol w="4191000">
                  <a:extLst>
                    <a:ext uri="{9D8B030D-6E8A-4147-A177-3AD203B41FA5}">
                      <a16:colId xmlns:a16="http://schemas.microsoft.com/office/drawing/2014/main" xmlns="" val="20001"/>
                    </a:ext>
                  </a:extLst>
                </a:gridCol>
                <a:gridCol w="3276599">
                  <a:extLst>
                    <a:ext uri="{9D8B030D-6E8A-4147-A177-3AD203B41FA5}">
                      <a16:colId xmlns:a16="http://schemas.microsoft.com/office/drawing/2014/main" xmlns="" val="20002"/>
                    </a:ext>
                  </a:extLst>
                </a:gridCol>
              </a:tblGrid>
              <a:tr h="396000">
                <a:tc>
                  <a:txBody>
                    <a:bodyPr/>
                    <a:lstStyle/>
                    <a:p>
                      <a:pPr algn="ctr"/>
                      <a:r>
                        <a:rPr lang="en-US" sz="1800" dirty="0" smtClean="0"/>
                        <a:t>Operator</a:t>
                      </a:r>
                      <a:endParaRPr lang="en-US" sz="1800" b="1" dirty="0"/>
                    </a:p>
                  </a:txBody>
                  <a:tcPr anchor="ctr"/>
                </a:tc>
                <a:tc>
                  <a:txBody>
                    <a:bodyPr/>
                    <a:lstStyle/>
                    <a:p>
                      <a:pPr algn="l"/>
                      <a:r>
                        <a:rPr lang="en-US" sz="1800" dirty="0" smtClean="0"/>
                        <a:t>Description</a:t>
                      </a:r>
                      <a:endParaRPr lang="en-US" sz="1800" b="1" dirty="0"/>
                    </a:p>
                  </a:txBody>
                  <a:tcPr anchor="ctr"/>
                </a:tc>
                <a:tc>
                  <a:txBody>
                    <a:bodyPr/>
                    <a:lstStyle/>
                    <a:p>
                      <a:pPr algn="l"/>
                      <a:r>
                        <a:rPr lang="en-US" sz="1800" dirty="0"/>
                        <a:t>Example</a:t>
                      </a:r>
                      <a:endParaRPr lang="en-US" sz="1800" b="1" dirty="0"/>
                    </a:p>
                  </a:txBody>
                  <a:tcPr anchor="ctr"/>
                </a:tc>
                <a:extLst>
                  <a:ext uri="{0D108BD9-81ED-4DB2-BD59-A6C34878D82A}">
                    <a16:rowId xmlns:a16="http://schemas.microsoft.com/office/drawing/2014/main" xmlns="" val="10000"/>
                  </a:ext>
                </a:extLst>
              </a:tr>
              <a:tr h="396000">
                <a:tc>
                  <a:txBody>
                    <a:bodyPr/>
                    <a:lstStyle/>
                    <a:p>
                      <a:pPr algn="ctr"/>
                      <a:r>
                        <a:rPr lang="en-US" sz="1800" dirty="0"/>
                        <a:t>=</a:t>
                      </a:r>
                    </a:p>
                  </a:txBody>
                  <a:tcPr anchor="ctr"/>
                </a:tc>
                <a:tc>
                  <a:txBody>
                    <a:bodyPr/>
                    <a:lstStyle/>
                    <a:p>
                      <a:pPr algn="l"/>
                      <a:r>
                        <a:rPr lang="en-US" sz="1800" dirty="0" smtClean="0"/>
                        <a:t>Simple assignment operator</a:t>
                      </a:r>
                      <a:endParaRPr lang="en-US" sz="1800" dirty="0"/>
                    </a:p>
                  </a:txBody>
                  <a:tcPr anchor="ctr"/>
                </a:tc>
                <a:tc>
                  <a:txBody>
                    <a:bodyPr/>
                    <a:lstStyle/>
                    <a:p>
                      <a:r>
                        <a:rPr lang="en-US" sz="1800" dirty="0"/>
                        <a:t>C = A + B will assign value of A + B into C</a:t>
                      </a:r>
                    </a:p>
                  </a:txBody>
                  <a:tcPr anchor="ctr"/>
                </a:tc>
                <a:extLst>
                  <a:ext uri="{0D108BD9-81ED-4DB2-BD59-A6C34878D82A}">
                    <a16:rowId xmlns:a16="http://schemas.microsoft.com/office/drawing/2014/main" xmlns="" val="10001"/>
                  </a:ext>
                </a:extLst>
              </a:tr>
              <a:tr h="396000">
                <a:tc>
                  <a:txBody>
                    <a:bodyPr/>
                    <a:lstStyle/>
                    <a:p>
                      <a:pPr algn="ctr"/>
                      <a:r>
                        <a:rPr lang="en-US" sz="1800" dirty="0"/>
                        <a:t>+=</a:t>
                      </a:r>
                    </a:p>
                  </a:txBody>
                  <a:tcPr anchor="ctr"/>
                </a:tc>
                <a:tc>
                  <a:txBody>
                    <a:bodyPr/>
                    <a:lstStyle/>
                    <a:p>
                      <a:pPr algn="l"/>
                      <a:r>
                        <a:rPr lang="en-US" sz="1800" dirty="0"/>
                        <a:t>Add AND assignment </a:t>
                      </a:r>
                      <a:r>
                        <a:rPr lang="en-US" sz="1800" dirty="0" smtClean="0"/>
                        <a:t>operator</a:t>
                      </a:r>
                      <a:endParaRPr lang="en-US" sz="1800" dirty="0"/>
                    </a:p>
                  </a:txBody>
                  <a:tcPr anchor="ctr"/>
                </a:tc>
                <a:tc>
                  <a:txBody>
                    <a:bodyPr/>
                    <a:lstStyle/>
                    <a:p>
                      <a:r>
                        <a:rPr lang="en-US" sz="1800"/>
                        <a:t>C += A is equivalent to C = C + A</a:t>
                      </a:r>
                    </a:p>
                  </a:txBody>
                  <a:tcPr anchor="ctr"/>
                </a:tc>
                <a:extLst>
                  <a:ext uri="{0D108BD9-81ED-4DB2-BD59-A6C34878D82A}">
                    <a16:rowId xmlns:a16="http://schemas.microsoft.com/office/drawing/2014/main" xmlns="" val="10002"/>
                  </a:ext>
                </a:extLst>
              </a:tr>
              <a:tr h="396000">
                <a:tc>
                  <a:txBody>
                    <a:bodyPr/>
                    <a:lstStyle/>
                    <a:p>
                      <a:pPr algn="ctr"/>
                      <a:r>
                        <a:rPr lang="en-US" sz="1800" dirty="0"/>
                        <a:t>-=</a:t>
                      </a:r>
                    </a:p>
                  </a:txBody>
                  <a:tcPr anchor="ctr"/>
                </a:tc>
                <a:tc>
                  <a:txBody>
                    <a:bodyPr/>
                    <a:lstStyle/>
                    <a:p>
                      <a:pPr algn="l"/>
                      <a:r>
                        <a:rPr lang="en-US" sz="1800" dirty="0"/>
                        <a:t>Subtract AND assignment </a:t>
                      </a:r>
                      <a:r>
                        <a:rPr lang="en-US" sz="1800" dirty="0" smtClean="0"/>
                        <a:t>operator</a:t>
                      </a:r>
                      <a:endParaRPr lang="en-US" sz="1800" dirty="0"/>
                    </a:p>
                  </a:txBody>
                  <a:tcPr anchor="ctr"/>
                </a:tc>
                <a:tc>
                  <a:txBody>
                    <a:bodyPr/>
                    <a:lstStyle/>
                    <a:p>
                      <a:r>
                        <a:rPr lang="en-US" sz="1800"/>
                        <a:t>C -= A is equivalent to C = C - A</a:t>
                      </a:r>
                    </a:p>
                  </a:txBody>
                  <a:tcPr anchor="ctr"/>
                </a:tc>
                <a:extLst>
                  <a:ext uri="{0D108BD9-81ED-4DB2-BD59-A6C34878D82A}">
                    <a16:rowId xmlns:a16="http://schemas.microsoft.com/office/drawing/2014/main" xmlns="" val="10003"/>
                  </a:ext>
                </a:extLst>
              </a:tr>
              <a:tr h="396000">
                <a:tc>
                  <a:txBody>
                    <a:bodyPr/>
                    <a:lstStyle/>
                    <a:p>
                      <a:pPr algn="ctr"/>
                      <a:r>
                        <a:rPr lang="en-US" sz="1800" dirty="0"/>
                        <a:t>*=</a:t>
                      </a:r>
                    </a:p>
                  </a:txBody>
                  <a:tcPr anchor="ctr"/>
                </a:tc>
                <a:tc>
                  <a:txBody>
                    <a:bodyPr/>
                    <a:lstStyle/>
                    <a:p>
                      <a:pPr algn="l"/>
                      <a:r>
                        <a:rPr lang="en-US" sz="1800" dirty="0"/>
                        <a:t>Multiply AND assignment </a:t>
                      </a:r>
                      <a:r>
                        <a:rPr lang="en-US" sz="1800" dirty="0" smtClean="0"/>
                        <a:t>operator</a:t>
                      </a:r>
                      <a:endParaRPr lang="en-US" sz="1800" dirty="0"/>
                    </a:p>
                  </a:txBody>
                  <a:tcPr anchor="ctr"/>
                </a:tc>
                <a:tc>
                  <a:txBody>
                    <a:bodyPr/>
                    <a:lstStyle/>
                    <a:p>
                      <a:r>
                        <a:rPr lang="en-US" sz="1800"/>
                        <a:t>C *= A is equivalent to C = C * A</a:t>
                      </a:r>
                    </a:p>
                  </a:txBody>
                  <a:tcPr anchor="ctr"/>
                </a:tc>
                <a:extLst>
                  <a:ext uri="{0D108BD9-81ED-4DB2-BD59-A6C34878D82A}">
                    <a16:rowId xmlns:a16="http://schemas.microsoft.com/office/drawing/2014/main" xmlns="" val="10004"/>
                  </a:ext>
                </a:extLst>
              </a:tr>
              <a:tr h="396000">
                <a:tc>
                  <a:txBody>
                    <a:bodyPr/>
                    <a:lstStyle/>
                    <a:p>
                      <a:pPr algn="ctr"/>
                      <a:r>
                        <a:rPr lang="en-US" sz="1800" dirty="0"/>
                        <a:t>/=</a:t>
                      </a:r>
                    </a:p>
                  </a:txBody>
                  <a:tcPr anchor="ctr"/>
                </a:tc>
                <a:tc>
                  <a:txBody>
                    <a:bodyPr/>
                    <a:lstStyle/>
                    <a:p>
                      <a:pPr algn="l"/>
                      <a:r>
                        <a:rPr lang="en-US" sz="1800" dirty="0"/>
                        <a:t>Divide AND assignment </a:t>
                      </a:r>
                      <a:r>
                        <a:rPr lang="en-US" sz="1800" dirty="0" smtClean="0"/>
                        <a:t>operator</a:t>
                      </a:r>
                      <a:endParaRPr lang="en-US" sz="1800" dirty="0"/>
                    </a:p>
                  </a:txBody>
                  <a:tcPr anchor="ctr"/>
                </a:tc>
                <a:tc>
                  <a:txBody>
                    <a:bodyPr/>
                    <a:lstStyle/>
                    <a:p>
                      <a:r>
                        <a:rPr lang="en-US" sz="1800"/>
                        <a:t>C /= A is equivalent to C = C / A</a:t>
                      </a:r>
                    </a:p>
                  </a:txBody>
                  <a:tcPr anchor="ctr"/>
                </a:tc>
                <a:extLst>
                  <a:ext uri="{0D108BD9-81ED-4DB2-BD59-A6C34878D82A}">
                    <a16:rowId xmlns:a16="http://schemas.microsoft.com/office/drawing/2014/main" xmlns="" val="10005"/>
                  </a:ext>
                </a:extLst>
              </a:tr>
              <a:tr h="396000">
                <a:tc>
                  <a:txBody>
                    <a:bodyPr/>
                    <a:lstStyle/>
                    <a:p>
                      <a:pPr algn="ctr"/>
                      <a:r>
                        <a:rPr lang="en-US" sz="1800" dirty="0"/>
                        <a:t>%=</a:t>
                      </a:r>
                    </a:p>
                  </a:txBody>
                  <a:tcPr anchor="ctr"/>
                </a:tc>
                <a:tc>
                  <a:txBody>
                    <a:bodyPr/>
                    <a:lstStyle/>
                    <a:p>
                      <a:pPr algn="l"/>
                      <a:r>
                        <a:rPr lang="en-US" sz="1800" dirty="0"/>
                        <a:t>Modulus AND assignment </a:t>
                      </a:r>
                      <a:r>
                        <a:rPr lang="en-US" sz="1800" dirty="0" smtClean="0"/>
                        <a:t>operator</a:t>
                      </a:r>
                      <a:endParaRPr lang="en-US" sz="1800" dirty="0"/>
                    </a:p>
                  </a:txBody>
                  <a:tcPr anchor="ctr"/>
                </a:tc>
                <a:tc>
                  <a:txBody>
                    <a:bodyPr/>
                    <a:lstStyle/>
                    <a:p>
                      <a:r>
                        <a:rPr lang="en-US" sz="1800" dirty="0"/>
                        <a:t>C %= A is equivalent to </a:t>
                      </a:r>
                      <a:r>
                        <a:rPr lang="en-US" sz="1800" dirty="0" smtClean="0"/>
                        <a:t>C </a:t>
                      </a:r>
                      <a:r>
                        <a:rPr lang="en-US" sz="1800" dirty="0"/>
                        <a:t>= C % A</a:t>
                      </a:r>
                    </a:p>
                  </a:txBody>
                  <a:tcPr anchor="ctr"/>
                </a:tc>
                <a:extLst>
                  <a:ext uri="{0D108BD9-81ED-4DB2-BD59-A6C34878D82A}">
                    <a16:rowId xmlns:a16="http://schemas.microsoft.com/office/drawing/2014/main" xmlns="" val="10006"/>
                  </a:ext>
                </a:extLst>
              </a:tr>
              <a:tr h="396000">
                <a:tc>
                  <a:txBody>
                    <a:bodyPr/>
                    <a:lstStyle/>
                    <a:p>
                      <a:pPr algn="ctr"/>
                      <a:r>
                        <a:rPr lang="en-US" sz="1800" dirty="0"/>
                        <a:t>&lt;&lt;=</a:t>
                      </a:r>
                    </a:p>
                  </a:txBody>
                  <a:tcPr anchor="ctr"/>
                </a:tc>
                <a:tc>
                  <a:txBody>
                    <a:bodyPr/>
                    <a:lstStyle/>
                    <a:p>
                      <a:pPr algn="l"/>
                      <a:r>
                        <a:rPr lang="en-US" sz="1800" dirty="0"/>
                        <a:t>Left shift AND assignment operator</a:t>
                      </a:r>
                    </a:p>
                  </a:txBody>
                  <a:tcPr anchor="ctr"/>
                </a:tc>
                <a:tc>
                  <a:txBody>
                    <a:bodyPr/>
                    <a:lstStyle/>
                    <a:p>
                      <a:r>
                        <a:rPr lang="en-US" sz="1800" dirty="0"/>
                        <a:t>C &lt;&lt;= 2 is same as C = C &lt;&lt; 2</a:t>
                      </a:r>
                    </a:p>
                  </a:txBody>
                  <a:tcPr anchor="ctr"/>
                </a:tc>
                <a:extLst>
                  <a:ext uri="{0D108BD9-81ED-4DB2-BD59-A6C34878D82A}">
                    <a16:rowId xmlns:a16="http://schemas.microsoft.com/office/drawing/2014/main" xmlns="" val="10007"/>
                  </a:ext>
                </a:extLst>
              </a:tr>
              <a:tr h="396000">
                <a:tc>
                  <a:txBody>
                    <a:bodyPr/>
                    <a:lstStyle/>
                    <a:p>
                      <a:pPr algn="ctr"/>
                      <a:r>
                        <a:rPr lang="en-US" sz="1800" dirty="0"/>
                        <a:t>&gt;&gt;=</a:t>
                      </a:r>
                    </a:p>
                  </a:txBody>
                  <a:tcPr anchor="ctr"/>
                </a:tc>
                <a:tc>
                  <a:txBody>
                    <a:bodyPr/>
                    <a:lstStyle/>
                    <a:p>
                      <a:pPr algn="l"/>
                      <a:r>
                        <a:rPr lang="en-US" sz="1800" dirty="0"/>
                        <a:t>Right shift AND assignment operator</a:t>
                      </a:r>
                    </a:p>
                  </a:txBody>
                  <a:tcPr anchor="ctr"/>
                </a:tc>
                <a:tc>
                  <a:txBody>
                    <a:bodyPr/>
                    <a:lstStyle/>
                    <a:p>
                      <a:r>
                        <a:rPr lang="en-US" sz="1800"/>
                        <a:t>C &gt;&gt;= 2 is same as C = C &gt;&gt; 2</a:t>
                      </a:r>
                    </a:p>
                  </a:txBody>
                  <a:tcPr anchor="ctr"/>
                </a:tc>
                <a:extLst>
                  <a:ext uri="{0D108BD9-81ED-4DB2-BD59-A6C34878D82A}">
                    <a16:rowId xmlns:a16="http://schemas.microsoft.com/office/drawing/2014/main" xmlns="" val="10008"/>
                  </a:ext>
                </a:extLst>
              </a:tr>
              <a:tr h="396000">
                <a:tc>
                  <a:txBody>
                    <a:bodyPr/>
                    <a:lstStyle/>
                    <a:p>
                      <a:pPr algn="ctr"/>
                      <a:r>
                        <a:rPr lang="en-US" sz="1800" dirty="0"/>
                        <a:t>&amp;=</a:t>
                      </a:r>
                    </a:p>
                  </a:txBody>
                  <a:tcPr anchor="ctr"/>
                </a:tc>
                <a:tc>
                  <a:txBody>
                    <a:bodyPr/>
                    <a:lstStyle/>
                    <a:p>
                      <a:pPr algn="l"/>
                      <a:r>
                        <a:rPr lang="en-US" sz="1800" dirty="0"/>
                        <a:t>Bitwise AND assignment operator</a:t>
                      </a:r>
                    </a:p>
                  </a:txBody>
                  <a:tcPr anchor="ctr"/>
                </a:tc>
                <a:tc>
                  <a:txBody>
                    <a:bodyPr/>
                    <a:lstStyle/>
                    <a:p>
                      <a:r>
                        <a:rPr lang="en-US" sz="1800"/>
                        <a:t>C &amp;= 2 is same as C = C &amp; 2</a:t>
                      </a:r>
                    </a:p>
                  </a:txBody>
                  <a:tcPr anchor="ctr"/>
                </a:tc>
                <a:extLst>
                  <a:ext uri="{0D108BD9-81ED-4DB2-BD59-A6C34878D82A}">
                    <a16:rowId xmlns:a16="http://schemas.microsoft.com/office/drawing/2014/main" xmlns="" val="10009"/>
                  </a:ext>
                </a:extLst>
              </a:tr>
              <a:tr h="396000">
                <a:tc>
                  <a:txBody>
                    <a:bodyPr/>
                    <a:lstStyle/>
                    <a:p>
                      <a:pPr algn="ctr"/>
                      <a:r>
                        <a:rPr lang="en-US" sz="1800" dirty="0"/>
                        <a:t>^=</a:t>
                      </a:r>
                    </a:p>
                  </a:txBody>
                  <a:tcPr anchor="ctr"/>
                </a:tc>
                <a:tc>
                  <a:txBody>
                    <a:bodyPr/>
                    <a:lstStyle/>
                    <a:p>
                      <a:pPr algn="l"/>
                      <a:r>
                        <a:rPr lang="en-US" sz="1800" dirty="0"/>
                        <a:t>bitwise exclusive OR and assignment operator</a:t>
                      </a:r>
                    </a:p>
                  </a:txBody>
                  <a:tcPr anchor="ctr"/>
                </a:tc>
                <a:tc>
                  <a:txBody>
                    <a:bodyPr/>
                    <a:lstStyle/>
                    <a:p>
                      <a:r>
                        <a:rPr lang="en-US" sz="1800"/>
                        <a:t>C ^= 2 is same as C = C ^ 2</a:t>
                      </a:r>
                    </a:p>
                  </a:txBody>
                  <a:tcPr anchor="ctr"/>
                </a:tc>
                <a:extLst>
                  <a:ext uri="{0D108BD9-81ED-4DB2-BD59-A6C34878D82A}">
                    <a16:rowId xmlns:a16="http://schemas.microsoft.com/office/drawing/2014/main" xmlns="" val="10010"/>
                  </a:ext>
                </a:extLst>
              </a:tr>
              <a:tr h="396000">
                <a:tc>
                  <a:txBody>
                    <a:bodyPr/>
                    <a:lstStyle/>
                    <a:p>
                      <a:pPr algn="ctr"/>
                      <a:r>
                        <a:rPr lang="en-US" sz="1800" dirty="0"/>
                        <a:t>|=</a:t>
                      </a:r>
                    </a:p>
                  </a:txBody>
                  <a:tcPr anchor="ctr"/>
                </a:tc>
                <a:tc>
                  <a:txBody>
                    <a:bodyPr/>
                    <a:lstStyle/>
                    <a:p>
                      <a:pPr algn="l"/>
                      <a:r>
                        <a:rPr lang="en-US" sz="1800" dirty="0"/>
                        <a:t>bitwise inclusive OR and assignment operator</a:t>
                      </a:r>
                    </a:p>
                  </a:txBody>
                  <a:tcPr anchor="ctr"/>
                </a:tc>
                <a:tc>
                  <a:txBody>
                    <a:bodyPr/>
                    <a:lstStyle/>
                    <a:p>
                      <a:r>
                        <a:rPr lang="en-US" sz="1800" dirty="0"/>
                        <a:t>C |= 2 is same as C = C | 2</a:t>
                      </a:r>
                    </a:p>
                  </a:txBody>
                  <a:tcPr anchor="ctr"/>
                </a:tc>
                <a:extLst>
                  <a:ext uri="{0D108BD9-81ED-4DB2-BD59-A6C34878D82A}">
                    <a16:rowId xmlns:a16="http://schemas.microsoft.com/office/drawing/2014/main" xmlns="" val="10011"/>
                  </a:ext>
                </a:extLst>
              </a:tr>
            </a:tbl>
          </a:graphicData>
        </a:graphic>
      </p:graphicFrame>
    </p:spTree>
    <p:extLst>
      <p:ext uri="{BB962C8B-B14F-4D97-AF65-F5344CB8AC3E}">
        <p14:creationId xmlns:p14="http://schemas.microsoft.com/office/powerpoint/2010/main" val="3784415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Operator (Ternary)</a:t>
            </a:r>
          </a:p>
        </p:txBody>
      </p:sp>
      <p:sp>
        <p:nvSpPr>
          <p:cNvPr id="3" name="Content Placeholder 2"/>
          <p:cNvSpPr>
            <a:spLocks noGrp="1"/>
          </p:cNvSpPr>
          <p:nvPr>
            <p:ph idx="1"/>
          </p:nvPr>
        </p:nvSpPr>
        <p:spPr/>
        <p:txBody>
          <a:bodyPr/>
          <a:lstStyle/>
          <a:p>
            <a:r>
              <a:rPr lang="en-US" dirty="0"/>
              <a:t>Conditional Operator ( ? : )</a:t>
            </a:r>
          </a:p>
          <a:p>
            <a:pPr lvl="1"/>
            <a:r>
              <a:rPr lang="en-US" dirty="0"/>
              <a:t>Syntax:</a:t>
            </a:r>
          </a:p>
          <a:p>
            <a:pPr lvl="2">
              <a:buNone/>
            </a:pPr>
            <a:r>
              <a:rPr lang="en-US" dirty="0"/>
              <a:t>variable x = </a:t>
            </a:r>
            <a:r>
              <a:rPr lang="en-US" dirty="0">
                <a:solidFill>
                  <a:schemeClr val="tx2"/>
                </a:solidFill>
              </a:rPr>
              <a:t>(expression)</a:t>
            </a:r>
            <a:r>
              <a:rPr lang="en-US" dirty="0"/>
              <a:t> ? </a:t>
            </a:r>
            <a:r>
              <a:rPr lang="en-US" dirty="0">
                <a:solidFill>
                  <a:srgbClr val="00FF00"/>
                </a:solidFill>
              </a:rPr>
              <a:t>value if true</a:t>
            </a:r>
            <a:r>
              <a:rPr lang="en-US" dirty="0">
                <a:solidFill>
                  <a:srgbClr val="00B050"/>
                </a:solidFill>
              </a:rPr>
              <a:t> </a:t>
            </a:r>
            <a:r>
              <a:rPr lang="en-US" dirty="0"/>
              <a:t>: </a:t>
            </a:r>
            <a:r>
              <a:rPr lang="en-US" dirty="0">
                <a:solidFill>
                  <a:srgbClr val="C00000"/>
                </a:solidFill>
              </a:rPr>
              <a:t>value if false</a:t>
            </a:r>
          </a:p>
          <a:p>
            <a:pPr lvl="1"/>
            <a:r>
              <a:rPr lang="en-US" dirty="0"/>
              <a:t>Example:</a:t>
            </a:r>
          </a:p>
          <a:p>
            <a:pPr lvl="1">
              <a:buNone/>
            </a:pPr>
            <a:r>
              <a:rPr lang="en-US" dirty="0">
                <a:latin typeface="Courier New" pitchFamily="49" charset="0"/>
                <a:cs typeface="Courier New" pitchFamily="49" charset="0"/>
              </a:rPr>
              <a:t>		</a:t>
            </a:r>
            <a:r>
              <a:rPr lang="pt-BR" sz="2400" dirty="0">
                <a:latin typeface="Courier New" pitchFamily="49" charset="0"/>
                <a:cs typeface="Courier New" pitchFamily="49" charset="0"/>
              </a:rPr>
              <a:t>b = (a == 1) ? 20 : 30;</a:t>
            </a:r>
            <a:endParaRPr lang="en-US" dirty="0">
              <a:latin typeface="Courier New" pitchFamily="49" charset="0"/>
              <a:cs typeface="Courier New" pitchFamily="49" charset="0"/>
            </a:endParaRPr>
          </a:p>
          <a:p>
            <a:endParaRPr lang="en-US" dirty="0"/>
          </a:p>
        </p:txBody>
      </p:sp>
    </p:spTree>
    <p:extLst>
      <p:ext uri="{BB962C8B-B14F-4D97-AF65-F5344CB8AC3E}">
        <p14:creationId xmlns:p14="http://schemas.microsoft.com/office/powerpoint/2010/main" val="3561129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Operator Precedence &amp; Associativity</a:t>
            </a:r>
            <a:endParaRPr lang="en-US" dirty="0"/>
          </a:p>
        </p:txBody>
      </p:sp>
      <p:sp>
        <p:nvSpPr>
          <p:cNvPr id="3" name="Content Placeholder 2"/>
          <p:cNvSpPr>
            <a:spLocks noGrp="1"/>
          </p:cNvSpPr>
          <p:nvPr>
            <p:ph idx="1"/>
          </p:nvPr>
        </p:nvSpPr>
        <p:spPr/>
        <p:txBody>
          <a:bodyPr/>
          <a:lstStyle/>
          <a:p>
            <a:r>
              <a:rPr lang="en-IN" dirty="0"/>
              <a:t>How does java evaluate </a:t>
            </a:r>
            <a:r>
              <a:rPr lang="en-IN" dirty="0">
                <a:latin typeface="Courier New" pitchFamily="49" charset="0"/>
                <a:cs typeface="Courier New" pitchFamily="49" charset="0"/>
              </a:rPr>
              <a:t>1 + 10 * 9 ?</a:t>
            </a:r>
          </a:p>
          <a:p>
            <a:pPr lvl="1"/>
            <a:r>
              <a:rPr lang="en-IN" dirty="0">
                <a:latin typeface="Courier New" pitchFamily="49" charset="0"/>
                <a:cs typeface="Courier New" pitchFamily="49" charset="0"/>
              </a:rPr>
              <a:t>(1 + 10 ) * 9  = 99  </a:t>
            </a:r>
            <a:r>
              <a:rPr lang="en-IN" dirty="0">
                <a:cs typeface="Courier New" pitchFamily="49" charset="0"/>
              </a:rPr>
              <a:t> </a:t>
            </a:r>
            <a:r>
              <a:rPr lang="en-IN" b="1" dirty="0">
                <a:cs typeface="Courier New" pitchFamily="49" charset="0"/>
              </a:rPr>
              <a:t>OR    </a:t>
            </a:r>
            <a:r>
              <a:rPr lang="en-IN" dirty="0">
                <a:latin typeface="Courier New" pitchFamily="49" charset="0"/>
                <a:cs typeface="Courier New" pitchFamily="49" charset="0"/>
              </a:rPr>
              <a:t>1  + (10 * 9) = 91</a:t>
            </a:r>
          </a:p>
          <a:p>
            <a:r>
              <a:rPr lang="en-IN" dirty="0">
                <a:cs typeface="Courier New" pitchFamily="49" charset="0"/>
              </a:rPr>
              <a:t>To get the correct answer for the given problem Java came up with Operator precedence. ( multiplication have higher precedence than addition so correct answer will be </a:t>
            </a:r>
            <a:r>
              <a:rPr lang="en-IN" b="1" dirty="0">
                <a:cs typeface="Courier New" pitchFamily="49" charset="0"/>
              </a:rPr>
              <a:t>91 </a:t>
            </a:r>
            <a:r>
              <a:rPr lang="en-IN" dirty="0">
                <a:cs typeface="Courier New" pitchFamily="49" charset="0"/>
              </a:rPr>
              <a:t>in this case)</a:t>
            </a:r>
          </a:p>
          <a:p>
            <a:r>
              <a:rPr lang="en-IN" dirty="0">
                <a:cs typeface="Courier New" pitchFamily="49" charset="0"/>
              </a:rPr>
              <a:t>For Operator, associativity means that when the same operator appears in a row, then to which direction the expression will be </a:t>
            </a:r>
            <a:r>
              <a:rPr lang="en-IN">
                <a:cs typeface="Courier New" pitchFamily="49" charset="0"/>
              </a:rPr>
              <a:t>evaluated</a:t>
            </a:r>
            <a:r>
              <a:rPr lang="en-IN" smtClean="0">
                <a:cs typeface="Courier New" pitchFamily="49" charset="0"/>
              </a:rPr>
              <a:t>.</a:t>
            </a:r>
            <a:endParaRPr lang="en-IN" dirty="0">
              <a:cs typeface="Courier New" pitchFamily="49" charset="0"/>
            </a:endParaRPr>
          </a:p>
          <a:p>
            <a:r>
              <a:rPr lang="en-IN" dirty="0">
                <a:cs typeface="Courier New" pitchFamily="49" charset="0"/>
              </a:rPr>
              <a:t>How does java evaluate </a:t>
            </a:r>
            <a:r>
              <a:rPr lang="en-IN" dirty="0">
                <a:latin typeface="Courier New" pitchFamily="49" charset="0"/>
                <a:cs typeface="Courier New" pitchFamily="49" charset="0"/>
              </a:rPr>
              <a:t>1 * 2 + 3 * 4 / 5 ???</a:t>
            </a:r>
          </a:p>
          <a:p>
            <a:pPr>
              <a:buNone/>
            </a:pPr>
            <a:r>
              <a:rPr lang="en-IN" dirty="0">
                <a:latin typeface="Courier New" pitchFamily="49" charset="0"/>
                <a:cs typeface="Courier New" pitchFamily="49" charset="0"/>
              </a:rPr>
              <a:t>					2   +   12	 / 5</a:t>
            </a:r>
          </a:p>
          <a:p>
            <a:pPr>
              <a:buNone/>
            </a:pPr>
            <a:r>
              <a:rPr lang="en-IN" dirty="0">
                <a:latin typeface="Courier New" pitchFamily="49" charset="0"/>
                <a:cs typeface="Courier New" pitchFamily="49" charset="0"/>
              </a:rPr>
              <a:t>					2	+	2.4</a:t>
            </a:r>
            <a:endParaRPr lang="en-IN" dirty="0">
              <a:cs typeface="Courier New" pitchFamily="49" charset="0"/>
            </a:endParaRPr>
          </a:p>
          <a:p>
            <a:pPr>
              <a:buNone/>
            </a:pPr>
            <a:r>
              <a:rPr lang="en-IN" dirty="0">
                <a:latin typeface="Courier New" pitchFamily="49" charset="0"/>
                <a:cs typeface="Courier New" pitchFamily="49" charset="0"/>
              </a:rPr>
              <a:t>						4.4</a:t>
            </a:r>
          </a:p>
          <a:p>
            <a:endParaRPr lang="en-US" dirty="0"/>
          </a:p>
        </p:txBody>
      </p:sp>
      <p:cxnSp>
        <p:nvCxnSpPr>
          <p:cNvPr id="4" name="Straight Connector 3"/>
          <p:cNvCxnSpPr/>
          <p:nvPr/>
        </p:nvCxnSpPr>
        <p:spPr>
          <a:xfrm>
            <a:off x="3474720" y="3564774"/>
            <a:ext cx="838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3963785" y="3564774"/>
            <a:ext cx="0" cy="1759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919949" y="3564774"/>
            <a:ext cx="838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504411" y="3564774"/>
            <a:ext cx="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419898" y="4038005"/>
            <a:ext cx="990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953298" y="4081549"/>
            <a:ext cx="0"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904210" y="4513811"/>
            <a:ext cx="2286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047210" y="4513811"/>
            <a:ext cx="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378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3600" dirty="0">
                <a:ea typeface="Open Sans Semibold" panose="020B0706030804020204" pitchFamily="34" charset="0"/>
                <a:cs typeface="Open Sans Semibold" panose="020B0706030804020204" pitchFamily="34" charset="0"/>
              </a:rPr>
              <a:t>Precedence of Java </a:t>
            </a:r>
            <a:r>
              <a:rPr lang="en-US" sz="3600" dirty="0" smtClean="0">
                <a:ea typeface="Open Sans Semibold" panose="020B0706030804020204" pitchFamily="34" charset="0"/>
                <a:cs typeface="Open Sans Semibold" panose="020B0706030804020204" pitchFamily="34" charset="0"/>
              </a:rPr>
              <a:t>Operators</a:t>
            </a:r>
            <a:endParaRPr lang="en-US" dirty="0"/>
          </a:p>
        </p:txBody>
      </p:sp>
      <p:graphicFrame>
        <p:nvGraphicFramePr>
          <p:cNvPr id="4" name="Table 3"/>
          <p:cNvGraphicFramePr>
            <a:graphicFrameLocks noGrp="1"/>
          </p:cNvGraphicFramePr>
          <p:nvPr>
            <p:extLst/>
          </p:nvPr>
        </p:nvGraphicFramePr>
        <p:xfrm>
          <a:off x="304800" y="990600"/>
          <a:ext cx="8686800" cy="5364480"/>
        </p:xfrm>
        <a:graphic>
          <a:graphicData uri="http://schemas.openxmlformats.org/drawingml/2006/table">
            <a:tbl>
              <a:tblPr firstRow="1" bandRow="1" bandCol="1">
                <a:tableStyleId>{7E9639D4-E3E2-4D34-9284-5A2195B3D0D7}</a:tableStyleId>
              </a:tblPr>
              <a:tblGrid>
                <a:gridCol w="2438400">
                  <a:extLst>
                    <a:ext uri="{9D8B030D-6E8A-4147-A177-3AD203B41FA5}">
                      <a16:colId xmlns:a16="http://schemas.microsoft.com/office/drawing/2014/main" xmlns="" val="20000"/>
                    </a:ext>
                  </a:extLst>
                </a:gridCol>
                <a:gridCol w="3962400">
                  <a:extLst>
                    <a:ext uri="{9D8B030D-6E8A-4147-A177-3AD203B41FA5}">
                      <a16:colId xmlns:a16="http://schemas.microsoft.com/office/drawing/2014/main" xmlns="" val="20001"/>
                    </a:ext>
                  </a:extLst>
                </a:gridCol>
                <a:gridCol w="2286000">
                  <a:extLst>
                    <a:ext uri="{9D8B030D-6E8A-4147-A177-3AD203B41FA5}">
                      <a16:colId xmlns:a16="http://schemas.microsoft.com/office/drawing/2014/main" xmlns="" val="20002"/>
                    </a:ext>
                  </a:extLst>
                </a:gridCol>
              </a:tblGrid>
              <a:tr h="331788">
                <a:tc>
                  <a:txBody>
                    <a:bodyPr/>
                    <a:lstStyle/>
                    <a:p>
                      <a:pPr algn="l"/>
                      <a:r>
                        <a:rPr lang="en-US" sz="1600" dirty="0" smtClean="0"/>
                        <a:t>Category </a:t>
                      </a:r>
                      <a:endParaRPr lang="en-US" sz="1600" dirty="0"/>
                    </a:p>
                  </a:txBody>
                  <a:tcPr/>
                </a:tc>
                <a:tc>
                  <a:txBody>
                    <a:bodyPr/>
                    <a:lstStyle/>
                    <a:p>
                      <a:pPr algn="l"/>
                      <a:r>
                        <a:rPr lang="en-US" sz="1600" dirty="0" smtClean="0"/>
                        <a:t>Operator </a:t>
                      </a:r>
                      <a:endParaRPr lang="en-US" sz="1600" dirty="0"/>
                    </a:p>
                  </a:txBody>
                  <a:tcPr/>
                </a:tc>
                <a:tc>
                  <a:txBody>
                    <a:bodyPr/>
                    <a:lstStyle/>
                    <a:p>
                      <a:pPr algn="l"/>
                      <a:r>
                        <a:rPr lang="en-US" sz="1600" dirty="0" smtClean="0"/>
                        <a:t>Associativity </a:t>
                      </a:r>
                      <a:endParaRPr lang="en-US" sz="1600" dirty="0"/>
                    </a:p>
                  </a:txBody>
                  <a:tcPr/>
                </a:tc>
                <a:extLst>
                  <a:ext uri="{0D108BD9-81ED-4DB2-BD59-A6C34878D82A}">
                    <a16:rowId xmlns:a16="http://schemas.microsoft.com/office/drawing/2014/main" xmlns="" val="10000"/>
                  </a:ext>
                </a:extLst>
              </a:tr>
              <a:tr h="331788">
                <a:tc>
                  <a:txBody>
                    <a:bodyPr/>
                    <a:lstStyle/>
                    <a:p>
                      <a:r>
                        <a:rPr lang="en-US" sz="1600" dirty="0"/>
                        <a:t>Postfix </a:t>
                      </a:r>
                    </a:p>
                  </a:txBody>
                  <a:tcPr/>
                </a:tc>
                <a:tc>
                  <a:txBody>
                    <a:bodyPr/>
                    <a:lstStyle/>
                    <a:p>
                      <a:r>
                        <a:rPr lang="en-US" sz="1600"/>
                        <a:t>() [] . (dot operator)</a:t>
                      </a:r>
                    </a:p>
                  </a:txBody>
                  <a:tcPr/>
                </a:tc>
                <a:tc>
                  <a:txBody>
                    <a:bodyPr/>
                    <a:lstStyle/>
                    <a:p>
                      <a:r>
                        <a:rPr lang="en-US" sz="1600"/>
                        <a:t>Left to right </a:t>
                      </a:r>
                    </a:p>
                  </a:txBody>
                  <a:tcPr/>
                </a:tc>
                <a:extLst>
                  <a:ext uri="{0D108BD9-81ED-4DB2-BD59-A6C34878D82A}">
                    <a16:rowId xmlns:a16="http://schemas.microsoft.com/office/drawing/2014/main" xmlns="" val="10001"/>
                  </a:ext>
                </a:extLst>
              </a:tr>
              <a:tr h="331788">
                <a:tc>
                  <a:txBody>
                    <a:bodyPr/>
                    <a:lstStyle/>
                    <a:p>
                      <a:r>
                        <a:rPr lang="en-US" sz="1600"/>
                        <a:t>Unary </a:t>
                      </a:r>
                    </a:p>
                  </a:txBody>
                  <a:tcPr/>
                </a:tc>
                <a:tc>
                  <a:txBody>
                    <a:bodyPr/>
                    <a:lstStyle/>
                    <a:p>
                      <a:r>
                        <a:rPr lang="en-US" sz="1600"/>
                        <a:t>++ - - ! ~</a:t>
                      </a:r>
                    </a:p>
                  </a:txBody>
                  <a:tcPr/>
                </a:tc>
                <a:tc>
                  <a:txBody>
                    <a:bodyPr/>
                    <a:lstStyle/>
                    <a:p>
                      <a:r>
                        <a:rPr lang="en-US" sz="1600" dirty="0"/>
                        <a:t>Right to left </a:t>
                      </a:r>
                    </a:p>
                  </a:txBody>
                  <a:tcPr/>
                </a:tc>
                <a:extLst>
                  <a:ext uri="{0D108BD9-81ED-4DB2-BD59-A6C34878D82A}">
                    <a16:rowId xmlns:a16="http://schemas.microsoft.com/office/drawing/2014/main" xmlns="" val="10002"/>
                  </a:ext>
                </a:extLst>
              </a:tr>
              <a:tr h="331788">
                <a:tc>
                  <a:txBody>
                    <a:bodyPr/>
                    <a:lstStyle/>
                    <a:p>
                      <a:r>
                        <a:rPr lang="en-US" sz="1600"/>
                        <a:t>Multiplicative  </a:t>
                      </a:r>
                    </a:p>
                  </a:txBody>
                  <a:tcPr/>
                </a:tc>
                <a:tc>
                  <a:txBody>
                    <a:bodyPr/>
                    <a:lstStyle/>
                    <a:p>
                      <a:r>
                        <a:rPr lang="en-US" sz="1600"/>
                        <a:t>* / % </a:t>
                      </a:r>
                    </a:p>
                  </a:txBody>
                  <a:tcPr/>
                </a:tc>
                <a:tc>
                  <a:txBody>
                    <a:bodyPr/>
                    <a:lstStyle/>
                    <a:p>
                      <a:r>
                        <a:rPr lang="en-US" sz="1600" dirty="0"/>
                        <a:t>Left to right </a:t>
                      </a:r>
                    </a:p>
                  </a:txBody>
                  <a:tcPr/>
                </a:tc>
                <a:extLst>
                  <a:ext uri="{0D108BD9-81ED-4DB2-BD59-A6C34878D82A}">
                    <a16:rowId xmlns:a16="http://schemas.microsoft.com/office/drawing/2014/main" xmlns="" val="10003"/>
                  </a:ext>
                </a:extLst>
              </a:tr>
              <a:tr h="331788">
                <a:tc>
                  <a:txBody>
                    <a:bodyPr/>
                    <a:lstStyle/>
                    <a:p>
                      <a:r>
                        <a:rPr lang="en-US" sz="1600"/>
                        <a:t>Additive  </a:t>
                      </a:r>
                    </a:p>
                  </a:txBody>
                  <a:tcPr/>
                </a:tc>
                <a:tc>
                  <a:txBody>
                    <a:bodyPr/>
                    <a:lstStyle/>
                    <a:p>
                      <a:r>
                        <a:rPr lang="en-US" sz="1600" dirty="0"/>
                        <a:t>+ - </a:t>
                      </a:r>
                    </a:p>
                  </a:txBody>
                  <a:tcPr/>
                </a:tc>
                <a:tc>
                  <a:txBody>
                    <a:bodyPr/>
                    <a:lstStyle/>
                    <a:p>
                      <a:r>
                        <a:rPr lang="en-US" sz="1600"/>
                        <a:t>Left to right </a:t>
                      </a:r>
                    </a:p>
                  </a:txBody>
                  <a:tcPr/>
                </a:tc>
                <a:extLst>
                  <a:ext uri="{0D108BD9-81ED-4DB2-BD59-A6C34878D82A}">
                    <a16:rowId xmlns:a16="http://schemas.microsoft.com/office/drawing/2014/main" xmlns="" val="10004"/>
                  </a:ext>
                </a:extLst>
              </a:tr>
              <a:tr h="331788">
                <a:tc>
                  <a:txBody>
                    <a:bodyPr/>
                    <a:lstStyle/>
                    <a:p>
                      <a:r>
                        <a:rPr lang="en-US" sz="1600"/>
                        <a:t>Shift  </a:t>
                      </a:r>
                    </a:p>
                  </a:txBody>
                  <a:tcPr/>
                </a:tc>
                <a:tc>
                  <a:txBody>
                    <a:bodyPr/>
                    <a:lstStyle/>
                    <a:p>
                      <a:r>
                        <a:rPr lang="en-US" sz="1600"/>
                        <a:t>&gt;&gt; &gt;&gt;&gt; &lt;&lt;  </a:t>
                      </a:r>
                    </a:p>
                  </a:txBody>
                  <a:tcPr/>
                </a:tc>
                <a:tc>
                  <a:txBody>
                    <a:bodyPr/>
                    <a:lstStyle/>
                    <a:p>
                      <a:r>
                        <a:rPr lang="en-US" sz="1600"/>
                        <a:t>Left to right </a:t>
                      </a:r>
                    </a:p>
                  </a:txBody>
                  <a:tcPr/>
                </a:tc>
                <a:extLst>
                  <a:ext uri="{0D108BD9-81ED-4DB2-BD59-A6C34878D82A}">
                    <a16:rowId xmlns:a16="http://schemas.microsoft.com/office/drawing/2014/main" xmlns="" val="10005"/>
                  </a:ext>
                </a:extLst>
              </a:tr>
              <a:tr h="331788">
                <a:tc>
                  <a:txBody>
                    <a:bodyPr/>
                    <a:lstStyle/>
                    <a:p>
                      <a:r>
                        <a:rPr lang="en-US" sz="1600"/>
                        <a:t>Relational  </a:t>
                      </a:r>
                    </a:p>
                  </a:txBody>
                  <a:tcPr/>
                </a:tc>
                <a:tc>
                  <a:txBody>
                    <a:bodyPr/>
                    <a:lstStyle/>
                    <a:p>
                      <a:r>
                        <a:rPr lang="en-US" sz="1600"/>
                        <a:t>&gt; &gt;= &lt; &lt;=  </a:t>
                      </a:r>
                    </a:p>
                  </a:txBody>
                  <a:tcPr/>
                </a:tc>
                <a:tc>
                  <a:txBody>
                    <a:bodyPr/>
                    <a:lstStyle/>
                    <a:p>
                      <a:r>
                        <a:rPr lang="en-US" sz="1600"/>
                        <a:t>Left to right </a:t>
                      </a:r>
                    </a:p>
                  </a:txBody>
                  <a:tcPr/>
                </a:tc>
                <a:extLst>
                  <a:ext uri="{0D108BD9-81ED-4DB2-BD59-A6C34878D82A}">
                    <a16:rowId xmlns:a16="http://schemas.microsoft.com/office/drawing/2014/main" xmlns="" val="10006"/>
                  </a:ext>
                </a:extLst>
              </a:tr>
              <a:tr h="331788">
                <a:tc>
                  <a:txBody>
                    <a:bodyPr/>
                    <a:lstStyle/>
                    <a:p>
                      <a:r>
                        <a:rPr lang="en-US" sz="1600"/>
                        <a:t>Equality  </a:t>
                      </a:r>
                    </a:p>
                  </a:txBody>
                  <a:tcPr/>
                </a:tc>
                <a:tc>
                  <a:txBody>
                    <a:bodyPr/>
                    <a:lstStyle/>
                    <a:p>
                      <a:r>
                        <a:rPr lang="en-US" sz="1600"/>
                        <a:t>== != </a:t>
                      </a:r>
                    </a:p>
                  </a:txBody>
                  <a:tcPr/>
                </a:tc>
                <a:tc>
                  <a:txBody>
                    <a:bodyPr/>
                    <a:lstStyle/>
                    <a:p>
                      <a:r>
                        <a:rPr lang="en-US" sz="1600"/>
                        <a:t>Left to right </a:t>
                      </a:r>
                    </a:p>
                  </a:txBody>
                  <a:tcPr/>
                </a:tc>
                <a:extLst>
                  <a:ext uri="{0D108BD9-81ED-4DB2-BD59-A6C34878D82A}">
                    <a16:rowId xmlns:a16="http://schemas.microsoft.com/office/drawing/2014/main" xmlns="" val="10007"/>
                  </a:ext>
                </a:extLst>
              </a:tr>
              <a:tr h="331788">
                <a:tc>
                  <a:txBody>
                    <a:bodyPr/>
                    <a:lstStyle/>
                    <a:p>
                      <a:r>
                        <a:rPr lang="en-US" sz="1600"/>
                        <a:t>Bitwise AND </a:t>
                      </a:r>
                    </a:p>
                  </a:txBody>
                  <a:tcPr/>
                </a:tc>
                <a:tc>
                  <a:txBody>
                    <a:bodyPr/>
                    <a:lstStyle/>
                    <a:p>
                      <a:r>
                        <a:rPr lang="en-US" sz="1600"/>
                        <a:t>&amp; </a:t>
                      </a:r>
                    </a:p>
                  </a:txBody>
                  <a:tcPr/>
                </a:tc>
                <a:tc>
                  <a:txBody>
                    <a:bodyPr/>
                    <a:lstStyle/>
                    <a:p>
                      <a:r>
                        <a:rPr lang="en-US" sz="1600"/>
                        <a:t>Left to right </a:t>
                      </a:r>
                    </a:p>
                  </a:txBody>
                  <a:tcPr/>
                </a:tc>
                <a:extLst>
                  <a:ext uri="{0D108BD9-81ED-4DB2-BD59-A6C34878D82A}">
                    <a16:rowId xmlns:a16="http://schemas.microsoft.com/office/drawing/2014/main" xmlns="" val="10008"/>
                  </a:ext>
                </a:extLst>
              </a:tr>
              <a:tr h="331788">
                <a:tc>
                  <a:txBody>
                    <a:bodyPr/>
                    <a:lstStyle/>
                    <a:p>
                      <a:r>
                        <a:rPr lang="en-US" sz="1600"/>
                        <a:t>Bitwise XOR </a:t>
                      </a:r>
                    </a:p>
                  </a:txBody>
                  <a:tcPr/>
                </a:tc>
                <a:tc>
                  <a:txBody>
                    <a:bodyPr/>
                    <a:lstStyle/>
                    <a:p>
                      <a:r>
                        <a:rPr lang="en-US" sz="1600"/>
                        <a:t>^ </a:t>
                      </a:r>
                    </a:p>
                  </a:txBody>
                  <a:tcPr/>
                </a:tc>
                <a:tc>
                  <a:txBody>
                    <a:bodyPr/>
                    <a:lstStyle/>
                    <a:p>
                      <a:r>
                        <a:rPr lang="en-US" sz="1600"/>
                        <a:t>Left to right </a:t>
                      </a:r>
                    </a:p>
                  </a:txBody>
                  <a:tcPr/>
                </a:tc>
                <a:extLst>
                  <a:ext uri="{0D108BD9-81ED-4DB2-BD59-A6C34878D82A}">
                    <a16:rowId xmlns:a16="http://schemas.microsoft.com/office/drawing/2014/main" xmlns="" val="10009"/>
                  </a:ext>
                </a:extLst>
              </a:tr>
              <a:tr h="331788">
                <a:tc>
                  <a:txBody>
                    <a:bodyPr/>
                    <a:lstStyle/>
                    <a:p>
                      <a:r>
                        <a:rPr lang="en-US" sz="1600"/>
                        <a:t>Bitwise OR </a:t>
                      </a:r>
                    </a:p>
                  </a:txBody>
                  <a:tcPr/>
                </a:tc>
                <a:tc>
                  <a:txBody>
                    <a:bodyPr/>
                    <a:lstStyle/>
                    <a:p>
                      <a:r>
                        <a:rPr lang="en-US" sz="1600"/>
                        <a:t>| </a:t>
                      </a:r>
                    </a:p>
                  </a:txBody>
                  <a:tcPr/>
                </a:tc>
                <a:tc>
                  <a:txBody>
                    <a:bodyPr/>
                    <a:lstStyle/>
                    <a:p>
                      <a:r>
                        <a:rPr lang="en-US" sz="1600"/>
                        <a:t>Left to right </a:t>
                      </a:r>
                    </a:p>
                  </a:txBody>
                  <a:tcPr/>
                </a:tc>
                <a:extLst>
                  <a:ext uri="{0D108BD9-81ED-4DB2-BD59-A6C34878D82A}">
                    <a16:rowId xmlns:a16="http://schemas.microsoft.com/office/drawing/2014/main" xmlns="" val="10010"/>
                  </a:ext>
                </a:extLst>
              </a:tr>
              <a:tr h="331788">
                <a:tc>
                  <a:txBody>
                    <a:bodyPr/>
                    <a:lstStyle/>
                    <a:p>
                      <a:r>
                        <a:rPr lang="en-US" sz="1600"/>
                        <a:t>Logical AND </a:t>
                      </a:r>
                    </a:p>
                  </a:txBody>
                  <a:tcPr/>
                </a:tc>
                <a:tc>
                  <a:txBody>
                    <a:bodyPr/>
                    <a:lstStyle/>
                    <a:p>
                      <a:r>
                        <a:rPr lang="en-US" sz="1600"/>
                        <a:t>&amp;&amp; </a:t>
                      </a:r>
                    </a:p>
                  </a:txBody>
                  <a:tcPr/>
                </a:tc>
                <a:tc>
                  <a:txBody>
                    <a:bodyPr/>
                    <a:lstStyle/>
                    <a:p>
                      <a:r>
                        <a:rPr lang="en-US" sz="1600"/>
                        <a:t>Left to right </a:t>
                      </a:r>
                    </a:p>
                  </a:txBody>
                  <a:tcPr/>
                </a:tc>
                <a:extLst>
                  <a:ext uri="{0D108BD9-81ED-4DB2-BD59-A6C34878D82A}">
                    <a16:rowId xmlns:a16="http://schemas.microsoft.com/office/drawing/2014/main" xmlns="" val="10011"/>
                  </a:ext>
                </a:extLst>
              </a:tr>
              <a:tr h="331788">
                <a:tc>
                  <a:txBody>
                    <a:bodyPr/>
                    <a:lstStyle/>
                    <a:p>
                      <a:r>
                        <a:rPr lang="en-US" sz="1600"/>
                        <a:t>Logical OR </a:t>
                      </a:r>
                    </a:p>
                  </a:txBody>
                  <a:tcPr/>
                </a:tc>
                <a:tc>
                  <a:txBody>
                    <a:bodyPr/>
                    <a:lstStyle/>
                    <a:p>
                      <a:r>
                        <a:rPr lang="en-US" sz="1600"/>
                        <a:t>|| </a:t>
                      </a:r>
                    </a:p>
                  </a:txBody>
                  <a:tcPr/>
                </a:tc>
                <a:tc>
                  <a:txBody>
                    <a:bodyPr/>
                    <a:lstStyle/>
                    <a:p>
                      <a:r>
                        <a:rPr lang="en-US" sz="1600"/>
                        <a:t>Left to right </a:t>
                      </a:r>
                    </a:p>
                  </a:txBody>
                  <a:tcPr/>
                </a:tc>
                <a:extLst>
                  <a:ext uri="{0D108BD9-81ED-4DB2-BD59-A6C34878D82A}">
                    <a16:rowId xmlns:a16="http://schemas.microsoft.com/office/drawing/2014/main" xmlns="" val="10012"/>
                  </a:ext>
                </a:extLst>
              </a:tr>
              <a:tr h="331788">
                <a:tc>
                  <a:txBody>
                    <a:bodyPr/>
                    <a:lstStyle/>
                    <a:p>
                      <a:r>
                        <a:rPr lang="en-US" sz="1600"/>
                        <a:t>Conditional </a:t>
                      </a:r>
                    </a:p>
                  </a:txBody>
                  <a:tcPr/>
                </a:tc>
                <a:tc>
                  <a:txBody>
                    <a:bodyPr/>
                    <a:lstStyle/>
                    <a:p>
                      <a:r>
                        <a:rPr lang="en-US" sz="1600"/>
                        <a:t>?: </a:t>
                      </a:r>
                    </a:p>
                  </a:txBody>
                  <a:tcPr/>
                </a:tc>
                <a:tc>
                  <a:txBody>
                    <a:bodyPr/>
                    <a:lstStyle/>
                    <a:p>
                      <a:r>
                        <a:rPr lang="en-US" sz="1600"/>
                        <a:t>Right to left </a:t>
                      </a:r>
                    </a:p>
                  </a:txBody>
                  <a:tcPr/>
                </a:tc>
                <a:extLst>
                  <a:ext uri="{0D108BD9-81ED-4DB2-BD59-A6C34878D82A}">
                    <a16:rowId xmlns:a16="http://schemas.microsoft.com/office/drawing/2014/main" xmlns="" val="10013"/>
                  </a:ext>
                </a:extLst>
              </a:tr>
              <a:tr h="331788">
                <a:tc>
                  <a:txBody>
                    <a:bodyPr/>
                    <a:lstStyle/>
                    <a:p>
                      <a:r>
                        <a:rPr lang="en-US" sz="1600"/>
                        <a:t>Assignment </a:t>
                      </a:r>
                    </a:p>
                  </a:txBody>
                  <a:tcPr/>
                </a:tc>
                <a:tc>
                  <a:txBody>
                    <a:bodyPr/>
                    <a:lstStyle/>
                    <a:p>
                      <a:r>
                        <a:rPr lang="en-US" sz="1600"/>
                        <a:t>= += -= *= /= %= &gt;&gt;= &lt;&lt;= &amp;= ^= |= </a:t>
                      </a:r>
                    </a:p>
                  </a:txBody>
                  <a:tcPr/>
                </a:tc>
                <a:tc>
                  <a:txBody>
                    <a:bodyPr/>
                    <a:lstStyle/>
                    <a:p>
                      <a:r>
                        <a:rPr lang="en-US" sz="1600"/>
                        <a:t>Right to left </a:t>
                      </a:r>
                    </a:p>
                  </a:txBody>
                  <a:tcPr/>
                </a:tc>
                <a:extLst>
                  <a:ext uri="{0D108BD9-81ED-4DB2-BD59-A6C34878D82A}">
                    <a16:rowId xmlns:a16="http://schemas.microsoft.com/office/drawing/2014/main" xmlns="" val="10014"/>
                  </a:ext>
                </a:extLst>
              </a:tr>
              <a:tr h="331788">
                <a:tc>
                  <a:txBody>
                    <a:bodyPr/>
                    <a:lstStyle/>
                    <a:p>
                      <a:r>
                        <a:rPr lang="en-US" sz="1600"/>
                        <a:t>Comma </a:t>
                      </a:r>
                    </a:p>
                  </a:txBody>
                  <a:tcPr/>
                </a:tc>
                <a:tc>
                  <a:txBody>
                    <a:bodyPr/>
                    <a:lstStyle/>
                    <a:p>
                      <a:r>
                        <a:rPr lang="en-US" sz="1600" dirty="0"/>
                        <a:t>, </a:t>
                      </a:r>
                    </a:p>
                  </a:txBody>
                  <a:tcPr/>
                </a:tc>
                <a:tc>
                  <a:txBody>
                    <a:bodyPr/>
                    <a:lstStyle/>
                    <a:p>
                      <a:r>
                        <a:rPr lang="en-US" sz="1600" dirty="0"/>
                        <a:t>Left to right </a:t>
                      </a:r>
                    </a:p>
                  </a:txBody>
                  <a:tcPr/>
                </a:tc>
                <a:extLst>
                  <a:ext uri="{0D108BD9-81ED-4DB2-BD59-A6C34878D82A}">
                    <a16:rowId xmlns:a16="http://schemas.microsoft.com/office/drawing/2014/main" xmlns="" val="10015"/>
                  </a:ext>
                </a:extLst>
              </a:tr>
            </a:tbl>
          </a:graphicData>
        </a:graphic>
      </p:graphicFrame>
    </p:spTree>
    <p:extLst>
      <p:ext uri="{BB962C8B-B14F-4D97-AF65-F5344CB8AC3E}">
        <p14:creationId xmlns:p14="http://schemas.microsoft.com/office/powerpoint/2010/main" val="22514922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Statements</a:t>
            </a:r>
          </a:p>
        </p:txBody>
      </p:sp>
      <p:sp>
        <p:nvSpPr>
          <p:cNvPr id="3" name="Content Placeholder 2"/>
          <p:cNvSpPr>
            <a:spLocks noGrp="1"/>
          </p:cNvSpPr>
          <p:nvPr>
            <p:ph idx="1"/>
          </p:nvPr>
        </p:nvSpPr>
        <p:spPr/>
        <p:txBody>
          <a:bodyPr/>
          <a:lstStyle/>
          <a:p>
            <a:r>
              <a:rPr lang="en-US" dirty="0"/>
              <a:t>Control Statements in Java is one of the fundamentals required for Java Programming. It allows the smooth flow of a program</a:t>
            </a:r>
            <a:r>
              <a:rPr lang="en-US" dirty="0" smtClean="0"/>
              <a:t>.</a:t>
            </a:r>
          </a:p>
          <a:p>
            <a:r>
              <a:rPr lang="en-US" dirty="0" smtClean="0"/>
              <a:t>Statement </a:t>
            </a:r>
            <a:r>
              <a:rPr lang="en-US" dirty="0"/>
              <a:t>can simply be defined as an instruction given to the computer to perform specific operations. </a:t>
            </a:r>
          </a:p>
          <a:p>
            <a:r>
              <a:rPr lang="en-US" dirty="0" smtClean="0"/>
              <a:t>A </a:t>
            </a:r>
            <a:r>
              <a:rPr lang="en-US" dirty="0"/>
              <a:t>control statement in java is a statement that determines whether the other statements will be executed or not</a:t>
            </a:r>
            <a:r>
              <a:rPr lang="en-US" dirty="0" smtClean="0"/>
              <a:t>.</a:t>
            </a:r>
          </a:p>
          <a:p>
            <a:r>
              <a:rPr lang="en-US" dirty="0" smtClean="0"/>
              <a:t>Control statements in Java,</a:t>
            </a:r>
          </a:p>
          <a:p>
            <a:pPr lvl="1"/>
            <a:r>
              <a:rPr lang="en-US" dirty="0" smtClean="0">
                <a:latin typeface="Consolas" panose="020B0609020204030204" pitchFamily="49" charset="0"/>
              </a:rPr>
              <a:t>If</a:t>
            </a:r>
            <a:r>
              <a:rPr lang="en-US" dirty="0" smtClean="0"/>
              <a:t> statement</a:t>
            </a:r>
          </a:p>
          <a:p>
            <a:pPr lvl="1"/>
            <a:r>
              <a:rPr lang="en-US" dirty="0" smtClean="0">
                <a:latin typeface="Consolas" panose="020B0609020204030204" pitchFamily="49" charset="0"/>
              </a:rPr>
              <a:t>If-else</a:t>
            </a:r>
            <a:r>
              <a:rPr lang="en-US" dirty="0" smtClean="0"/>
              <a:t> statement</a:t>
            </a:r>
          </a:p>
          <a:p>
            <a:pPr lvl="1"/>
            <a:r>
              <a:rPr lang="en-US" dirty="0" smtClean="0">
                <a:latin typeface="Consolas" panose="020B0609020204030204" pitchFamily="49" charset="0"/>
              </a:rPr>
              <a:t>If-else ladder </a:t>
            </a:r>
            <a:r>
              <a:rPr lang="en-US" dirty="0" smtClean="0"/>
              <a:t>statement</a:t>
            </a:r>
          </a:p>
          <a:p>
            <a:pPr lvl="1"/>
            <a:r>
              <a:rPr lang="en-US" dirty="0" smtClean="0">
                <a:latin typeface="Consolas" panose="020B0609020204030204" pitchFamily="49" charset="0"/>
              </a:rPr>
              <a:t>Switch</a:t>
            </a:r>
            <a:r>
              <a:rPr lang="en-US" dirty="0" smtClean="0"/>
              <a:t> statement</a:t>
            </a:r>
            <a:endParaRPr lang="en-US" dirty="0"/>
          </a:p>
        </p:txBody>
      </p:sp>
    </p:spTree>
    <p:extLst>
      <p:ext uri="{BB962C8B-B14F-4D97-AF65-F5344CB8AC3E}">
        <p14:creationId xmlns:p14="http://schemas.microsoft.com/office/powerpoint/2010/main" val="361104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if </a:t>
            </a:r>
            <a:r>
              <a:rPr lang="en-IN" dirty="0" smtClean="0"/>
              <a:t>statement</a:t>
            </a:r>
            <a:endParaRPr lang="en-US" dirty="0"/>
          </a:p>
        </p:txBody>
      </p:sp>
      <p:sp>
        <p:nvSpPr>
          <p:cNvPr id="3" name="Content Placeholder 2"/>
          <p:cNvSpPr>
            <a:spLocks noGrp="1"/>
          </p:cNvSpPr>
          <p:nvPr>
            <p:ph idx="1"/>
          </p:nvPr>
        </p:nvSpPr>
        <p:spPr/>
        <p:txBody>
          <a:bodyPr/>
          <a:lstStyle/>
          <a:p>
            <a:r>
              <a:rPr lang="en-US" dirty="0"/>
              <a:t>if statement tests the condition. It executes the if block if condition is true.</a:t>
            </a:r>
          </a:p>
          <a:p>
            <a:endParaRPr lang="en-US" dirty="0"/>
          </a:p>
        </p:txBody>
      </p:sp>
      <p:sp>
        <p:nvSpPr>
          <p:cNvPr id="4" name="TextBox 3"/>
          <p:cNvSpPr txBox="1"/>
          <p:nvPr/>
        </p:nvSpPr>
        <p:spPr>
          <a:xfrm>
            <a:off x="499457" y="1371600"/>
            <a:ext cx="8610600" cy="2585323"/>
          </a:xfrm>
          <a:prstGeom prst="rect">
            <a:avLst/>
          </a:prstGeom>
          <a:noFill/>
          <a:ln w="19050">
            <a:solidFill>
              <a:schemeClr val="accent1"/>
            </a:solidFill>
            <a:prstDash val="dash"/>
          </a:ln>
        </p:spPr>
        <p:txBody>
          <a:bodyPr wrap="square" rtlCol="0">
            <a:spAutoFit/>
          </a:bodyPr>
          <a:lstStyle/>
          <a:p>
            <a:r>
              <a:rPr lang="en-US" b="1" dirty="0" smtClean="0">
                <a:solidFill>
                  <a:srgbClr val="7F0055"/>
                </a:solidFill>
                <a:latin typeface="Consolas"/>
              </a:rPr>
              <a:t>public</a:t>
            </a:r>
            <a:r>
              <a:rPr lang="en-US" b="1" dirty="0" smtClean="0">
                <a:solidFill>
                  <a:srgbClr val="000000"/>
                </a:solidFill>
                <a:latin typeface="Consolas"/>
              </a:rPr>
              <a:t> </a:t>
            </a:r>
            <a:r>
              <a:rPr lang="en-US" b="1" dirty="0" smtClean="0">
                <a:solidFill>
                  <a:srgbClr val="7F0055"/>
                </a:solidFill>
                <a:latin typeface="Consolas"/>
              </a:rPr>
              <a:t>class</a:t>
            </a:r>
            <a:r>
              <a:rPr lang="en-US" b="1" dirty="0" smtClean="0">
                <a:solidFill>
                  <a:srgbClr val="000000"/>
                </a:solidFill>
                <a:latin typeface="Consolas"/>
              </a:rPr>
              <a:t> </a:t>
            </a:r>
            <a:r>
              <a:rPr lang="en-US" b="1" dirty="0" err="1" smtClean="0">
                <a:solidFill>
                  <a:srgbClr val="000000"/>
                </a:solidFill>
                <a:latin typeface="Consolas"/>
              </a:rPr>
              <a:t>IfStatementDemo</a:t>
            </a:r>
            <a:r>
              <a:rPr lang="en-US" b="1" dirty="0" smtClean="0">
                <a:solidFill>
                  <a:srgbClr val="000000"/>
                </a:solidFill>
                <a:latin typeface="Consolas"/>
              </a:rPr>
              <a:t>{</a:t>
            </a:r>
          </a:p>
          <a:p>
            <a:pPr lvl="1"/>
            <a:r>
              <a:rPr lang="en-US" b="1" dirty="0" smtClean="0">
                <a:solidFill>
                  <a:srgbClr val="7F0055"/>
                </a:solidFill>
                <a:latin typeface="Consolas"/>
              </a:rPr>
              <a:t>public</a:t>
            </a:r>
            <a:r>
              <a:rPr lang="en-US" b="1" dirty="0" smtClean="0">
                <a:solidFill>
                  <a:srgbClr val="000000"/>
                </a:solidFill>
                <a:latin typeface="Consolas"/>
              </a:rPr>
              <a:t> </a:t>
            </a:r>
            <a:r>
              <a:rPr lang="en-US" b="1" dirty="0" smtClean="0">
                <a:solidFill>
                  <a:srgbClr val="7F0055"/>
                </a:solidFill>
                <a:latin typeface="Consolas"/>
              </a:rPr>
              <a:t>static</a:t>
            </a:r>
            <a:r>
              <a:rPr lang="en-US" b="1" dirty="0" smtClean="0">
                <a:solidFill>
                  <a:srgbClr val="000000"/>
                </a:solidFill>
                <a:latin typeface="Consolas"/>
              </a:rPr>
              <a:t> </a:t>
            </a:r>
            <a:r>
              <a:rPr lang="en-US" b="1" dirty="0" smtClean="0">
                <a:solidFill>
                  <a:srgbClr val="7F0055"/>
                </a:solidFill>
                <a:latin typeface="Consolas"/>
              </a:rPr>
              <a:t>void</a:t>
            </a:r>
            <a:r>
              <a:rPr lang="en-US" b="1" dirty="0" smtClean="0">
                <a:solidFill>
                  <a:srgbClr val="000000"/>
                </a:solidFill>
                <a:latin typeface="Consolas"/>
              </a:rPr>
              <a:t> main(String[] </a:t>
            </a:r>
            <a:r>
              <a:rPr lang="en-US" b="1" dirty="0" err="1" smtClean="0">
                <a:solidFill>
                  <a:srgbClr val="6A3E3E"/>
                </a:solidFill>
                <a:latin typeface="Consolas"/>
              </a:rPr>
              <a:t>ar</a:t>
            </a:r>
            <a:r>
              <a:rPr lang="en-US" b="1" dirty="0" smtClean="0">
                <a:solidFill>
                  <a:srgbClr val="000000"/>
                </a:solidFill>
                <a:latin typeface="Consolas"/>
              </a:rPr>
              <a:t>)</a:t>
            </a:r>
          </a:p>
          <a:p>
            <a:pPr lvl="1"/>
            <a:r>
              <a:rPr lang="en-US" dirty="0" smtClean="0">
                <a:solidFill>
                  <a:srgbClr val="000000"/>
                </a:solidFill>
                <a:latin typeface="Consolas"/>
              </a:rPr>
              <a:t>{</a:t>
            </a:r>
          </a:p>
          <a:p>
            <a:pPr lvl="2"/>
            <a:r>
              <a:rPr lang="en-US" b="1" dirty="0" err="1" smtClean="0">
                <a:solidFill>
                  <a:srgbClr val="7F0055"/>
                </a:solidFill>
                <a:latin typeface="Consolas"/>
              </a:rPr>
              <a:t>int</a:t>
            </a:r>
            <a:r>
              <a:rPr lang="en-US" b="1" dirty="0" smtClean="0">
                <a:solidFill>
                  <a:srgbClr val="000000"/>
                </a:solidFill>
                <a:latin typeface="Consolas"/>
              </a:rPr>
              <a:t> </a:t>
            </a:r>
            <a:r>
              <a:rPr lang="en-US" b="1" dirty="0" smtClean="0">
                <a:solidFill>
                  <a:srgbClr val="6A3E3E"/>
                </a:solidFill>
                <a:latin typeface="Consolas"/>
              </a:rPr>
              <a:t>a</a:t>
            </a:r>
            <a:r>
              <a:rPr lang="en-US" b="1" dirty="0" smtClean="0">
                <a:solidFill>
                  <a:srgbClr val="000000"/>
                </a:solidFill>
                <a:latin typeface="Consolas"/>
              </a:rPr>
              <a:t> = 10, </a:t>
            </a:r>
            <a:r>
              <a:rPr lang="en-US" b="1" dirty="0" smtClean="0">
                <a:solidFill>
                  <a:srgbClr val="6A3E3E"/>
                </a:solidFill>
                <a:latin typeface="Consolas"/>
              </a:rPr>
              <a:t>b</a:t>
            </a:r>
            <a:r>
              <a:rPr lang="en-US" b="1" dirty="0" smtClean="0">
                <a:solidFill>
                  <a:srgbClr val="000000"/>
                </a:solidFill>
                <a:latin typeface="Consolas"/>
              </a:rPr>
              <a:t> = 20;</a:t>
            </a:r>
          </a:p>
          <a:p>
            <a:pPr lvl="2"/>
            <a:r>
              <a:rPr lang="en-US" b="1" dirty="0" smtClean="0">
                <a:solidFill>
                  <a:srgbClr val="7F0055"/>
                </a:solidFill>
                <a:latin typeface="Consolas"/>
              </a:rPr>
              <a:t>if</a:t>
            </a:r>
            <a:r>
              <a:rPr lang="en-US" b="1" dirty="0" smtClean="0">
                <a:solidFill>
                  <a:srgbClr val="000000"/>
                </a:solidFill>
                <a:latin typeface="Consolas"/>
              </a:rPr>
              <a:t>( </a:t>
            </a:r>
            <a:r>
              <a:rPr lang="en-US" b="1" dirty="0" smtClean="0">
                <a:solidFill>
                  <a:srgbClr val="6A3E3E"/>
                </a:solidFill>
                <a:latin typeface="Consolas"/>
              </a:rPr>
              <a:t>a </a:t>
            </a:r>
            <a:r>
              <a:rPr lang="en-US" b="1" dirty="0" smtClean="0">
                <a:solidFill>
                  <a:srgbClr val="000000"/>
                </a:solidFill>
                <a:latin typeface="Consolas"/>
              </a:rPr>
              <a:t>&lt; </a:t>
            </a:r>
            <a:r>
              <a:rPr lang="en-US" b="1" dirty="0" smtClean="0">
                <a:solidFill>
                  <a:srgbClr val="6A3E3E"/>
                </a:solidFill>
                <a:latin typeface="Consolas"/>
              </a:rPr>
              <a:t>b </a:t>
            </a:r>
            <a:r>
              <a:rPr lang="en-US" b="1" dirty="0" smtClean="0">
                <a:solidFill>
                  <a:srgbClr val="000000"/>
                </a:solidFill>
                <a:latin typeface="Consolas"/>
              </a:rPr>
              <a:t>) {</a:t>
            </a:r>
          </a:p>
          <a:p>
            <a:pPr lvl="2"/>
            <a:r>
              <a:rPr lang="en-US" dirty="0" smtClean="0">
                <a:solidFill>
                  <a:srgbClr val="000000"/>
                </a:solidFill>
                <a:latin typeface="Consolas"/>
              </a:rPr>
              <a:t>	</a:t>
            </a:r>
            <a:r>
              <a:rPr lang="en-US" dirty="0" err="1" smtClean="0">
                <a:solidFill>
                  <a:srgbClr val="000000"/>
                </a:solidFill>
                <a:latin typeface="Consolas"/>
              </a:rPr>
              <a:t>System.</a:t>
            </a:r>
            <a:r>
              <a:rPr lang="en-US" b="1" i="1" dirty="0" err="1" smtClean="0">
                <a:solidFill>
                  <a:srgbClr val="0000C0"/>
                </a:solidFill>
                <a:latin typeface="Consolas"/>
              </a:rPr>
              <a:t>out</a:t>
            </a:r>
            <a:r>
              <a:rPr lang="en-US" b="1" i="1" dirty="0" err="1" smtClean="0">
                <a:solidFill>
                  <a:srgbClr val="000000"/>
                </a:solidFill>
                <a:latin typeface="Consolas"/>
              </a:rPr>
              <a:t>.println</a:t>
            </a:r>
            <a:r>
              <a:rPr lang="en-US" b="1" i="1" dirty="0" smtClean="0">
                <a:solidFill>
                  <a:srgbClr val="000000"/>
                </a:solidFill>
                <a:latin typeface="Consolas"/>
              </a:rPr>
              <a:t>(</a:t>
            </a:r>
            <a:r>
              <a:rPr lang="en-US" b="1" i="1" dirty="0" smtClean="0">
                <a:solidFill>
                  <a:srgbClr val="2A00FF"/>
                </a:solidFill>
                <a:latin typeface="Consolas"/>
              </a:rPr>
              <a:t>"A is smaller than B"</a:t>
            </a:r>
            <a:r>
              <a:rPr lang="en-US" b="1" i="1" dirty="0" smtClean="0">
                <a:solidFill>
                  <a:srgbClr val="000000"/>
                </a:solidFill>
                <a:latin typeface="Consolas"/>
              </a:rPr>
              <a:t>);</a:t>
            </a:r>
          </a:p>
          <a:p>
            <a:pPr lvl="2"/>
            <a:r>
              <a:rPr lang="en-US" dirty="0" smtClean="0">
                <a:solidFill>
                  <a:srgbClr val="000000"/>
                </a:solidFill>
                <a:latin typeface="Consolas"/>
              </a:rPr>
              <a:t>}</a:t>
            </a:r>
          </a:p>
          <a:p>
            <a:pPr lvl="1"/>
            <a:r>
              <a:rPr lang="en-US" dirty="0" smtClean="0">
                <a:solidFill>
                  <a:srgbClr val="000000"/>
                </a:solidFill>
                <a:latin typeface="Consolas"/>
              </a:rPr>
              <a:t>}</a:t>
            </a:r>
          </a:p>
          <a:p>
            <a:r>
              <a:rPr lang="en-US" dirty="0" smtClean="0">
                <a:solidFill>
                  <a:srgbClr val="000000"/>
                </a:solidFill>
                <a:latin typeface="Consolas"/>
              </a:rPr>
              <a:t>}</a:t>
            </a:r>
            <a:endParaRPr lang="en-US" dirty="0"/>
          </a:p>
        </p:txBody>
      </p:sp>
    </p:spTree>
    <p:extLst>
      <p:ext uri="{BB962C8B-B14F-4D97-AF65-F5344CB8AC3E}">
        <p14:creationId xmlns:p14="http://schemas.microsoft.com/office/powerpoint/2010/main" val="1948215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if-else </a:t>
            </a:r>
            <a:r>
              <a:rPr lang="en-IN" dirty="0" smtClean="0"/>
              <a:t>statement</a:t>
            </a:r>
            <a:endParaRPr lang="en-US" dirty="0"/>
          </a:p>
        </p:txBody>
      </p:sp>
      <p:sp>
        <p:nvSpPr>
          <p:cNvPr id="3" name="Content Placeholder 2"/>
          <p:cNvSpPr>
            <a:spLocks noGrp="1"/>
          </p:cNvSpPr>
          <p:nvPr>
            <p:ph idx="1"/>
          </p:nvPr>
        </p:nvSpPr>
        <p:spPr/>
        <p:txBody>
          <a:bodyPr/>
          <a:lstStyle/>
          <a:p>
            <a:r>
              <a:rPr lang="en-US" dirty="0"/>
              <a:t>if-else statement also tests the condition. It executes the if block if condition is true otherwise else block is executed</a:t>
            </a:r>
            <a:r>
              <a:rPr lang="en-US" dirty="0" smtClean="0"/>
              <a:t>.</a:t>
            </a:r>
            <a:endParaRPr lang="en-US" dirty="0"/>
          </a:p>
        </p:txBody>
      </p:sp>
      <p:sp>
        <p:nvSpPr>
          <p:cNvPr id="4" name="TextBox 3"/>
          <p:cNvSpPr txBox="1"/>
          <p:nvPr/>
        </p:nvSpPr>
        <p:spPr>
          <a:xfrm>
            <a:off x="516082" y="1695796"/>
            <a:ext cx="8610600" cy="3416320"/>
          </a:xfrm>
          <a:prstGeom prst="rect">
            <a:avLst/>
          </a:prstGeom>
          <a:noFill/>
          <a:ln w="19050">
            <a:solidFill>
              <a:schemeClr val="accent1"/>
            </a:solidFill>
            <a:prstDash val="dash"/>
          </a:ln>
        </p:spPr>
        <p:txBody>
          <a:bodyPr wrap="square" rtlCol="0">
            <a:spAutoFit/>
          </a:bodyPr>
          <a:lstStyle/>
          <a:p>
            <a:r>
              <a:rPr lang="en-US" b="1" dirty="0" smtClean="0">
                <a:solidFill>
                  <a:srgbClr val="7F0055"/>
                </a:solidFill>
                <a:latin typeface="Consolas"/>
              </a:rPr>
              <a:t>public</a:t>
            </a:r>
            <a:r>
              <a:rPr lang="en-US" b="1" dirty="0" smtClean="0">
                <a:solidFill>
                  <a:srgbClr val="000000"/>
                </a:solidFill>
                <a:latin typeface="Consolas"/>
              </a:rPr>
              <a:t> </a:t>
            </a:r>
            <a:r>
              <a:rPr lang="en-US" b="1" dirty="0" smtClean="0">
                <a:solidFill>
                  <a:srgbClr val="7F0055"/>
                </a:solidFill>
                <a:latin typeface="Consolas"/>
              </a:rPr>
              <a:t>class</a:t>
            </a:r>
            <a:r>
              <a:rPr lang="en-US" b="1" dirty="0" smtClean="0">
                <a:solidFill>
                  <a:srgbClr val="000000"/>
                </a:solidFill>
                <a:latin typeface="Consolas"/>
              </a:rPr>
              <a:t> </a:t>
            </a:r>
            <a:r>
              <a:rPr lang="en-US" b="1" dirty="0" err="1" smtClean="0">
                <a:solidFill>
                  <a:srgbClr val="000000"/>
                </a:solidFill>
                <a:latin typeface="Consolas"/>
              </a:rPr>
              <a:t>IfElseStatementDemo</a:t>
            </a:r>
            <a:r>
              <a:rPr lang="en-US" b="1" dirty="0" smtClean="0">
                <a:solidFill>
                  <a:srgbClr val="000000"/>
                </a:solidFill>
                <a:latin typeface="Consolas"/>
              </a:rPr>
              <a:t>{</a:t>
            </a:r>
          </a:p>
          <a:p>
            <a:pPr lvl="1"/>
            <a:r>
              <a:rPr lang="en-US" b="1" dirty="0" smtClean="0">
                <a:solidFill>
                  <a:srgbClr val="7F0055"/>
                </a:solidFill>
                <a:latin typeface="Consolas"/>
              </a:rPr>
              <a:t>public</a:t>
            </a:r>
            <a:r>
              <a:rPr lang="en-US" b="1" dirty="0" smtClean="0">
                <a:solidFill>
                  <a:srgbClr val="000000"/>
                </a:solidFill>
                <a:latin typeface="Consolas"/>
              </a:rPr>
              <a:t> </a:t>
            </a:r>
            <a:r>
              <a:rPr lang="en-US" b="1" dirty="0" smtClean="0">
                <a:solidFill>
                  <a:srgbClr val="7F0055"/>
                </a:solidFill>
                <a:latin typeface="Consolas"/>
              </a:rPr>
              <a:t>static</a:t>
            </a:r>
            <a:r>
              <a:rPr lang="en-US" b="1" dirty="0" smtClean="0">
                <a:solidFill>
                  <a:srgbClr val="000000"/>
                </a:solidFill>
                <a:latin typeface="Consolas"/>
              </a:rPr>
              <a:t> </a:t>
            </a:r>
            <a:r>
              <a:rPr lang="en-US" b="1" dirty="0" smtClean="0">
                <a:solidFill>
                  <a:srgbClr val="7F0055"/>
                </a:solidFill>
                <a:latin typeface="Consolas"/>
              </a:rPr>
              <a:t>void</a:t>
            </a:r>
            <a:r>
              <a:rPr lang="en-US" b="1" dirty="0" smtClean="0">
                <a:solidFill>
                  <a:srgbClr val="000000"/>
                </a:solidFill>
                <a:latin typeface="Consolas"/>
              </a:rPr>
              <a:t> main(String[] </a:t>
            </a:r>
            <a:r>
              <a:rPr lang="en-US" b="1" dirty="0" err="1" smtClean="0">
                <a:solidFill>
                  <a:srgbClr val="6A3E3E"/>
                </a:solidFill>
                <a:latin typeface="Consolas"/>
              </a:rPr>
              <a:t>ar</a:t>
            </a:r>
            <a:r>
              <a:rPr lang="en-US" b="1" dirty="0" smtClean="0">
                <a:solidFill>
                  <a:srgbClr val="000000"/>
                </a:solidFill>
                <a:latin typeface="Consolas"/>
              </a:rPr>
              <a:t>)</a:t>
            </a:r>
          </a:p>
          <a:p>
            <a:pPr lvl="1"/>
            <a:r>
              <a:rPr lang="en-US" dirty="0" smtClean="0">
                <a:solidFill>
                  <a:srgbClr val="000000"/>
                </a:solidFill>
                <a:latin typeface="Consolas"/>
              </a:rPr>
              <a:t>{</a:t>
            </a:r>
          </a:p>
          <a:p>
            <a:pPr lvl="2"/>
            <a:r>
              <a:rPr lang="en-US" b="1" dirty="0" err="1" smtClean="0">
                <a:solidFill>
                  <a:srgbClr val="7F0055"/>
                </a:solidFill>
                <a:latin typeface="Consolas"/>
              </a:rPr>
              <a:t>int</a:t>
            </a:r>
            <a:r>
              <a:rPr lang="en-US" b="1" dirty="0" smtClean="0">
                <a:solidFill>
                  <a:srgbClr val="000000"/>
                </a:solidFill>
                <a:latin typeface="Consolas"/>
              </a:rPr>
              <a:t> </a:t>
            </a:r>
            <a:r>
              <a:rPr lang="en-US" b="1" dirty="0" smtClean="0">
                <a:solidFill>
                  <a:srgbClr val="6A3E3E"/>
                </a:solidFill>
                <a:latin typeface="Consolas"/>
              </a:rPr>
              <a:t>a</a:t>
            </a:r>
            <a:r>
              <a:rPr lang="en-US" b="1" dirty="0" smtClean="0">
                <a:solidFill>
                  <a:srgbClr val="000000"/>
                </a:solidFill>
                <a:latin typeface="Consolas"/>
              </a:rPr>
              <a:t> = 10, </a:t>
            </a:r>
            <a:r>
              <a:rPr lang="en-US" b="1" dirty="0" smtClean="0">
                <a:solidFill>
                  <a:srgbClr val="6A3E3E"/>
                </a:solidFill>
                <a:latin typeface="Consolas"/>
              </a:rPr>
              <a:t>b</a:t>
            </a:r>
            <a:r>
              <a:rPr lang="en-US" b="1" dirty="0" smtClean="0">
                <a:solidFill>
                  <a:srgbClr val="000000"/>
                </a:solidFill>
                <a:latin typeface="Consolas"/>
              </a:rPr>
              <a:t> = 20;</a:t>
            </a:r>
          </a:p>
          <a:p>
            <a:pPr lvl="2"/>
            <a:r>
              <a:rPr lang="en-US" b="1" dirty="0" smtClean="0">
                <a:solidFill>
                  <a:srgbClr val="7F0055"/>
                </a:solidFill>
                <a:latin typeface="Consolas"/>
              </a:rPr>
              <a:t>if</a:t>
            </a:r>
            <a:r>
              <a:rPr lang="en-US" b="1" dirty="0" smtClean="0">
                <a:solidFill>
                  <a:srgbClr val="000000"/>
                </a:solidFill>
                <a:latin typeface="Consolas"/>
              </a:rPr>
              <a:t>(</a:t>
            </a:r>
            <a:r>
              <a:rPr lang="en-US" b="1" dirty="0" smtClean="0">
                <a:solidFill>
                  <a:srgbClr val="6A3E3E"/>
                </a:solidFill>
                <a:latin typeface="Consolas"/>
              </a:rPr>
              <a:t>a</a:t>
            </a:r>
            <a:r>
              <a:rPr lang="en-US" b="1" dirty="0" smtClean="0">
                <a:solidFill>
                  <a:srgbClr val="000000"/>
                </a:solidFill>
                <a:latin typeface="Consolas"/>
              </a:rPr>
              <a:t>&lt;</a:t>
            </a:r>
            <a:r>
              <a:rPr lang="en-US" b="1" dirty="0" smtClean="0">
                <a:solidFill>
                  <a:srgbClr val="6A3E3E"/>
                </a:solidFill>
                <a:latin typeface="Consolas"/>
              </a:rPr>
              <a:t>b</a:t>
            </a:r>
            <a:r>
              <a:rPr lang="en-US" b="1" dirty="0" smtClean="0">
                <a:solidFill>
                  <a:srgbClr val="000000"/>
                </a:solidFill>
                <a:latin typeface="Consolas"/>
              </a:rPr>
              <a:t>) {</a:t>
            </a:r>
          </a:p>
          <a:p>
            <a:pPr lvl="2"/>
            <a:r>
              <a:rPr lang="en-US" dirty="0" smtClean="0">
                <a:solidFill>
                  <a:srgbClr val="000000"/>
                </a:solidFill>
                <a:latin typeface="Consolas"/>
              </a:rPr>
              <a:t>	</a:t>
            </a:r>
            <a:r>
              <a:rPr lang="en-US" dirty="0" err="1" smtClean="0">
                <a:solidFill>
                  <a:srgbClr val="000000"/>
                </a:solidFill>
                <a:latin typeface="Consolas"/>
              </a:rPr>
              <a:t>System.</a:t>
            </a:r>
            <a:r>
              <a:rPr lang="en-US" b="1" i="1" dirty="0" err="1" smtClean="0">
                <a:solidFill>
                  <a:srgbClr val="0000C0"/>
                </a:solidFill>
                <a:latin typeface="Consolas"/>
              </a:rPr>
              <a:t>out</a:t>
            </a:r>
            <a:r>
              <a:rPr lang="en-US" b="1" i="1" dirty="0" err="1" smtClean="0">
                <a:solidFill>
                  <a:srgbClr val="000000"/>
                </a:solidFill>
                <a:latin typeface="Consolas"/>
              </a:rPr>
              <a:t>.println</a:t>
            </a:r>
            <a:r>
              <a:rPr lang="en-US" b="1" i="1" dirty="0" smtClean="0">
                <a:solidFill>
                  <a:srgbClr val="000000"/>
                </a:solidFill>
                <a:latin typeface="Consolas"/>
              </a:rPr>
              <a:t>(</a:t>
            </a:r>
            <a:r>
              <a:rPr lang="en-US" b="1" i="1" dirty="0" smtClean="0">
                <a:solidFill>
                  <a:srgbClr val="2A00FF"/>
                </a:solidFill>
                <a:latin typeface="Consolas"/>
              </a:rPr>
              <a:t>"A is smaller than B"</a:t>
            </a:r>
            <a:r>
              <a:rPr lang="en-US" b="1" i="1" dirty="0" smtClean="0">
                <a:solidFill>
                  <a:srgbClr val="000000"/>
                </a:solidFill>
                <a:latin typeface="Consolas"/>
              </a:rPr>
              <a:t>);</a:t>
            </a:r>
          </a:p>
          <a:p>
            <a:pPr lvl="2"/>
            <a:r>
              <a:rPr lang="en-US" dirty="0" smtClean="0">
                <a:solidFill>
                  <a:srgbClr val="000000"/>
                </a:solidFill>
                <a:latin typeface="Consolas"/>
              </a:rPr>
              <a:t>}</a:t>
            </a:r>
          </a:p>
          <a:p>
            <a:pPr lvl="2"/>
            <a:r>
              <a:rPr lang="en-US" b="1" dirty="0" smtClean="0">
                <a:solidFill>
                  <a:srgbClr val="7F0055"/>
                </a:solidFill>
                <a:latin typeface="Consolas"/>
              </a:rPr>
              <a:t>else</a:t>
            </a:r>
            <a:r>
              <a:rPr lang="en-US" b="1" dirty="0" smtClean="0">
                <a:solidFill>
                  <a:srgbClr val="000000"/>
                </a:solidFill>
                <a:latin typeface="Consolas"/>
              </a:rPr>
              <a:t> {</a:t>
            </a:r>
          </a:p>
          <a:p>
            <a:pPr lvl="2"/>
            <a:r>
              <a:rPr lang="en-US" dirty="0" smtClean="0">
                <a:solidFill>
                  <a:srgbClr val="000000"/>
                </a:solidFill>
                <a:latin typeface="Consolas"/>
              </a:rPr>
              <a:t>	</a:t>
            </a:r>
            <a:r>
              <a:rPr lang="en-US" dirty="0" err="1" smtClean="0">
                <a:solidFill>
                  <a:srgbClr val="000000"/>
                </a:solidFill>
                <a:latin typeface="Consolas"/>
              </a:rPr>
              <a:t>System.</a:t>
            </a:r>
            <a:r>
              <a:rPr lang="en-US" b="1" i="1" dirty="0" err="1" smtClean="0">
                <a:solidFill>
                  <a:srgbClr val="0000C0"/>
                </a:solidFill>
                <a:latin typeface="Consolas"/>
              </a:rPr>
              <a:t>out</a:t>
            </a:r>
            <a:r>
              <a:rPr lang="en-US" b="1" i="1" dirty="0" err="1" smtClean="0">
                <a:solidFill>
                  <a:srgbClr val="000000"/>
                </a:solidFill>
                <a:latin typeface="Consolas"/>
              </a:rPr>
              <a:t>.println</a:t>
            </a:r>
            <a:r>
              <a:rPr lang="en-US" b="1" i="1" dirty="0" smtClean="0">
                <a:solidFill>
                  <a:srgbClr val="000000"/>
                </a:solidFill>
                <a:latin typeface="Consolas"/>
              </a:rPr>
              <a:t>(</a:t>
            </a:r>
            <a:r>
              <a:rPr lang="en-US" b="1" i="1" dirty="0" smtClean="0">
                <a:solidFill>
                  <a:srgbClr val="2A00FF"/>
                </a:solidFill>
                <a:latin typeface="Consolas"/>
              </a:rPr>
              <a:t>“A is not smaller than B"</a:t>
            </a:r>
            <a:r>
              <a:rPr lang="en-US" b="1" i="1" dirty="0" smtClean="0">
                <a:solidFill>
                  <a:srgbClr val="000000"/>
                </a:solidFill>
                <a:latin typeface="Consolas"/>
              </a:rPr>
              <a:t>);</a:t>
            </a:r>
          </a:p>
          <a:p>
            <a:pPr lvl="2"/>
            <a:r>
              <a:rPr lang="en-US" dirty="0" smtClean="0">
                <a:solidFill>
                  <a:srgbClr val="000000"/>
                </a:solidFill>
                <a:latin typeface="Consolas"/>
              </a:rPr>
              <a:t>}</a:t>
            </a:r>
          </a:p>
          <a:p>
            <a:pPr lvl="1"/>
            <a:r>
              <a:rPr lang="en-US" dirty="0" smtClean="0">
                <a:solidFill>
                  <a:srgbClr val="000000"/>
                </a:solidFill>
                <a:latin typeface="Consolas"/>
              </a:rPr>
              <a:t>}</a:t>
            </a:r>
          </a:p>
          <a:p>
            <a:r>
              <a:rPr lang="en-US" dirty="0" smtClean="0">
                <a:solidFill>
                  <a:srgbClr val="000000"/>
                </a:solidFill>
                <a:latin typeface="Consolas"/>
              </a:rPr>
              <a:t>}</a:t>
            </a:r>
            <a:endParaRPr lang="en-US" dirty="0"/>
          </a:p>
        </p:txBody>
      </p:sp>
    </p:spTree>
    <p:extLst>
      <p:ext uri="{BB962C8B-B14F-4D97-AF65-F5344CB8AC3E}">
        <p14:creationId xmlns:p14="http://schemas.microsoft.com/office/powerpoint/2010/main" val="2273129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if-else </a:t>
            </a:r>
            <a:r>
              <a:rPr lang="en-IN" dirty="0" smtClean="0"/>
              <a:t>statement</a:t>
            </a:r>
            <a:endParaRPr lang="en-US" dirty="0"/>
          </a:p>
        </p:txBody>
      </p:sp>
      <p:sp>
        <p:nvSpPr>
          <p:cNvPr id="3" name="Content Placeholder 2"/>
          <p:cNvSpPr>
            <a:spLocks noGrp="1"/>
          </p:cNvSpPr>
          <p:nvPr>
            <p:ph idx="1"/>
          </p:nvPr>
        </p:nvSpPr>
        <p:spPr/>
        <p:txBody>
          <a:bodyPr/>
          <a:lstStyle/>
          <a:p>
            <a:r>
              <a:rPr lang="en-US" dirty="0"/>
              <a:t>if-else-if ladder statement executes one condition from multiple statements</a:t>
            </a:r>
            <a:r>
              <a:rPr lang="en-US" dirty="0" smtClean="0"/>
              <a:t>.</a:t>
            </a:r>
            <a:endParaRPr lang="en-US" dirty="0"/>
          </a:p>
        </p:txBody>
      </p:sp>
      <p:sp>
        <p:nvSpPr>
          <p:cNvPr id="4" name="TextBox 3"/>
          <p:cNvSpPr txBox="1"/>
          <p:nvPr/>
        </p:nvSpPr>
        <p:spPr>
          <a:xfrm>
            <a:off x="551411" y="1418705"/>
            <a:ext cx="7010400" cy="3693319"/>
          </a:xfrm>
          <a:prstGeom prst="rect">
            <a:avLst/>
          </a:prstGeom>
          <a:noFill/>
          <a:ln w="19050">
            <a:solidFill>
              <a:schemeClr val="accent1"/>
            </a:solidFill>
            <a:prstDash val="dash"/>
          </a:ln>
        </p:spPr>
        <p:txBody>
          <a:bodyPr wrap="square" rtlCol="0">
            <a:spAutoFit/>
          </a:bodyPr>
          <a:lstStyle/>
          <a:p>
            <a:r>
              <a:rPr lang="en-US" b="1" dirty="0" err="1" smtClean="0">
                <a:solidFill>
                  <a:srgbClr val="7F0055"/>
                </a:solidFill>
                <a:latin typeface="Consolas"/>
              </a:rPr>
              <a:t>int</a:t>
            </a:r>
            <a:r>
              <a:rPr lang="en-US" b="1" dirty="0" smtClean="0">
                <a:solidFill>
                  <a:srgbClr val="000000"/>
                </a:solidFill>
                <a:latin typeface="Consolas"/>
              </a:rPr>
              <a:t> </a:t>
            </a:r>
            <a:r>
              <a:rPr lang="en-US" b="1" dirty="0" smtClean="0">
                <a:solidFill>
                  <a:srgbClr val="6A3E3E"/>
                </a:solidFill>
                <a:latin typeface="Consolas"/>
              </a:rPr>
              <a:t>marks</a:t>
            </a:r>
            <a:r>
              <a:rPr lang="en-US" b="1" dirty="0" smtClean="0">
                <a:solidFill>
                  <a:srgbClr val="000000"/>
                </a:solidFill>
                <a:latin typeface="Consolas"/>
              </a:rPr>
              <a:t> = 65;</a:t>
            </a:r>
          </a:p>
          <a:p>
            <a:endParaRPr lang="en-US" b="1" dirty="0" smtClean="0">
              <a:solidFill>
                <a:srgbClr val="000000"/>
              </a:solidFill>
              <a:latin typeface="Consolas"/>
            </a:endParaRPr>
          </a:p>
          <a:p>
            <a:r>
              <a:rPr lang="en-US" b="1" dirty="0" smtClean="0">
                <a:solidFill>
                  <a:srgbClr val="7F0055"/>
                </a:solidFill>
                <a:latin typeface="Consolas"/>
              </a:rPr>
              <a:t>if</a:t>
            </a:r>
            <a:r>
              <a:rPr lang="en-US" b="1" dirty="0" smtClean="0">
                <a:solidFill>
                  <a:srgbClr val="000000"/>
                </a:solidFill>
                <a:latin typeface="Consolas"/>
              </a:rPr>
              <a:t> (</a:t>
            </a:r>
            <a:r>
              <a:rPr lang="en-US" b="1" dirty="0" smtClean="0">
                <a:solidFill>
                  <a:srgbClr val="6A3E3E"/>
                </a:solidFill>
                <a:latin typeface="Consolas"/>
              </a:rPr>
              <a:t>marks</a:t>
            </a:r>
            <a:r>
              <a:rPr lang="en-US" b="1" dirty="0" smtClean="0">
                <a:solidFill>
                  <a:srgbClr val="000000"/>
                </a:solidFill>
                <a:latin typeface="Consolas"/>
              </a:rPr>
              <a:t> &lt; 60) {</a:t>
            </a:r>
          </a:p>
          <a:p>
            <a:r>
              <a:rPr lang="en-US" dirty="0" smtClean="0">
                <a:solidFill>
                  <a:srgbClr val="000000"/>
                </a:solidFill>
                <a:latin typeface="Consolas"/>
              </a:rPr>
              <a:t>	</a:t>
            </a:r>
            <a:r>
              <a:rPr lang="en-US" dirty="0" err="1" smtClean="0">
                <a:solidFill>
                  <a:srgbClr val="000000"/>
                </a:solidFill>
                <a:latin typeface="Consolas"/>
              </a:rPr>
              <a:t>System.</a:t>
            </a:r>
            <a:r>
              <a:rPr lang="en-US" b="1" i="1" dirty="0" err="1" smtClean="0">
                <a:solidFill>
                  <a:srgbClr val="0000C0"/>
                </a:solidFill>
                <a:latin typeface="Consolas"/>
              </a:rPr>
              <a:t>out</a:t>
            </a:r>
            <a:r>
              <a:rPr lang="en-US" b="1" i="1" dirty="0" err="1" smtClean="0">
                <a:solidFill>
                  <a:srgbClr val="000000"/>
                </a:solidFill>
                <a:latin typeface="Consolas"/>
              </a:rPr>
              <a:t>.println</a:t>
            </a:r>
            <a:r>
              <a:rPr lang="en-US" b="1" i="1" dirty="0" smtClean="0">
                <a:solidFill>
                  <a:srgbClr val="000000"/>
                </a:solidFill>
                <a:latin typeface="Consolas"/>
              </a:rPr>
              <a:t>(</a:t>
            </a:r>
            <a:r>
              <a:rPr lang="en-US" b="1" i="1" dirty="0" smtClean="0">
                <a:solidFill>
                  <a:srgbClr val="2A00FF"/>
                </a:solidFill>
                <a:latin typeface="Consolas"/>
              </a:rPr>
              <a:t>"fail"</a:t>
            </a:r>
            <a:r>
              <a:rPr lang="en-US" b="1" i="1" dirty="0" smtClean="0">
                <a:solidFill>
                  <a:srgbClr val="000000"/>
                </a:solidFill>
                <a:latin typeface="Consolas"/>
              </a:rPr>
              <a:t>);</a:t>
            </a:r>
          </a:p>
          <a:p>
            <a:r>
              <a:rPr lang="en-US" dirty="0" smtClean="0">
                <a:solidFill>
                  <a:srgbClr val="000000"/>
                </a:solidFill>
                <a:latin typeface="Consolas"/>
              </a:rPr>
              <a:t>} </a:t>
            </a:r>
            <a:r>
              <a:rPr lang="en-US" b="1" dirty="0" smtClean="0">
                <a:solidFill>
                  <a:srgbClr val="7F0055"/>
                </a:solidFill>
                <a:latin typeface="Consolas"/>
              </a:rPr>
              <a:t>else</a:t>
            </a:r>
            <a:r>
              <a:rPr lang="en-US" b="1" dirty="0" smtClean="0">
                <a:solidFill>
                  <a:srgbClr val="000000"/>
                </a:solidFill>
                <a:latin typeface="Consolas"/>
              </a:rPr>
              <a:t> </a:t>
            </a:r>
            <a:r>
              <a:rPr lang="en-US" b="1" dirty="0" smtClean="0">
                <a:solidFill>
                  <a:srgbClr val="7F0055"/>
                </a:solidFill>
                <a:latin typeface="Consolas"/>
              </a:rPr>
              <a:t>if</a:t>
            </a:r>
            <a:r>
              <a:rPr lang="en-US" b="1" dirty="0" smtClean="0">
                <a:solidFill>
                  <a:srgbClr val="000000"/>
                </a:solidFill>
                <a:latin typeface="Consolas"/>
              </a:rPr>
              <a:t> (</a:t>
            </a:r>
            <a:r>
              <a:rPr lang="en-US" b="1" dirty="0" smtClean="0">
                <a:solidFill>
                  <a:srgbClr val="6A3E3E"/>
                </a:solidFill>
                <a:latin typeface="Consolas"/>
              </a:rPr>
              <a:t>marks</a:t>
            </a:r>
            <a:r>
              <a:rPr lang="en-US" b="1" dirty="0" smtClean="0">
                <a:solidFill>
                  <a:srgbClr val="000000"/>
                </a:solidFill>
                <a:latin typeface="Consolas"/>
              </a:rPr>
              <a:t> &gt;= 60 &amp;&amp; </a:t>
            </a:r>
            <a:r>
              <a:rPr lang="en-US" b="1" dirty="0" smtClean="0">
                <a:solidFill>
                  <a:srgbClr val="6A3E3E"/>
                </a:solidFill>
                <a:latin typeface="Consolas"/>
              </a:rPr>
              <a:t>marks</a:t>
            </a:r>
            <a:r>
              <a:rPr lang="en-US" b="1" dirty="0" smtClean="0">
                <a:solidFill>
                  <a:srgbClr val="000000"/>
                </a:solidFill>
                <a:latin typeface="Consolas"/>
              </a:rPr>
              <a:t> &lt; 80) {</a:t>
            </a:r>
          </a:p>
          <a:p>
            <a:r>
              <a:rPr lang="en-US" dirty="0" smtClean="0">
                <a:solidFill>
                  <a:srgbClr val="000000"/>
                </a:solidFill>
                <a:latin typeface="Consolas"/>
              </a:rPr>
              <a:t>	</a:t>
            </a:r>
            <a:r>
              <a:rPr lang="en-US" dirty="0" err="1" smtClean="0">
                <a:solidFill>
                  <a:srgbClr val="000000"/>
                </a:solidFill>
                <a:latin typeface="Consolas"/>
              </a:rPr>
              <a:t>System.</a:t>
            </a:r>
            <a:r>
              <a:rPr lang="en-US" b="1" i="1" dirty="0" err="1" smtClean="0">
                <a:solidFill>
                  <a:srgbClr val="0000C0"/>
                </a:solidFill>
                <a:latin typeface="Consolas"/>
              </a:rPr>
              <a:t>out</a:t>
            </a:r>
            <a:r>
              <a:rPr lang="en-US" b="1" i="1" dirty="0" err="1" smtClean="0">
                <a:solidFill>
                  <a:srgbClr val="000000"/>
                </a:solidFill>
                <a:latin typeface="Consolas"/>
              </a:rPr>
              <a:t>.println</a:t>
            </a:r>
            <a:r>
              <a:rPr lang="en-US" b="1" i="1" dirty="0" smtClean="0">
                <a:solidFill>
                  <a:srgbClr val="000000"/>
                </a:solidFill>
                <a:latin typeface="Consolas"/>
              </a:rPr>
              <a:t>(</a:t>
            </a:r>
            <a:r>
              <a:rPr lang="en-US" b="1" i="1" dirty="0" smtClean="0">
                <a:solidFill>
                  <a:srgbClr val="2A00FF"/>
                </a:solidFill>
                <a:latin typeface="Consolas"/>
              </a:rPr>
              <a:t>"B grade"</a:t>
            </a:r>
            <a:r>
              <a:rPr lang="en-US" b="1" i="1" dirty="0" smtClean="0">
                <a:solidFill>
                  <a:srgbClr val="000000"/>
                </a:solidFill>
                <a:latin typeface="Consolas"/>
              </a:rPr>
              <a:t>);</a:t>
            </a:r>
          </a:p>
          <a:p>
            <a:r>
              <a:rPr lang="en-US" dirty="0" smtClean="0">
                <a:solidFill>
                  <a:srgbClr val="000000"/>
                </a:solidFill>
                <a:latin typeface="Consolas"/>
              </a:rPr>
              <a:t>} </a:t>
            </a:r>
            <a:r>
              <a:rPr lang="en-US" b="1" dirty="0" smtClean="0">
                <a:solidFill>
                  <a:srgbClr val="7F0055"/>
                </a:solidFill>
                <a:latin typeface="Consolas"/>
              </a:rPr>
              <a:t>else</a:t>
            </a:r>
            <a:r>
              <a:rPr lang="en-US" b="1" dirty="0" smtClean="0">
                <a:solidFill>
                  <a:srgbClr val="000000"/>
                </a:solidFill>
                <a:latin typeface="Consolas"/>
              </a:rPr>
              <a:t> </a:t>
            </a:r>
            <a:r>
              <a:rPr lang="en-US" b="1" dirty="0" smtClean="0">
                <a:solidFill>
                  <a:srgbClr val="7F0055"/>
                </a:solidFill>
                <a:latin typeface="Consolas"/>
              </a:rPr>
              <a:t>if</a:t>
            </a:r>
            <a:r>
              <a:rPr lang="en-US" b="1" dirty="0" smtClean="0">
                <a:solidFill>
                  <a:srgbClr val="000000"/>
                </a:solidFill>
                <a:latin typeface="Consolas"/>
              </a:rPr>
              <a:t> (</a:t>
            </a:r>
            <a:r>
              <a:rPr lang="en-US" b="1" dirty="0" smtClean="0">
                <a:solidFill>
                  <a:srgbClr val="6A3E3E"/>
                </a:solidFill>
                <a:latin typeface="Consolas"/>
              </a:rPr>
              <a:t>marks</a:t>
            </a:r>
            <a:r>
              <a:rPr lang="en-US" b="1" dirty="0" smtClean="0">
                <a:solidFill>
                  <a:srgbClr val="000000"/>
                </a:solidFill>
                <a:latin typeface="Consolas"/>
              </a:rPr>
              <a:t> &gt;= 80 &amp;&amp; </a:t>
            </a:r>
            <a:r>
              <a:rPr lang="en-US" b="1" dirty="0" smtClean="0">
                <a:solidFill>
                  <a:srgbClr val="6A3E3E"/>
                </a:solidFill>
                <a:latin typeface="Consolas"/>
              </a:rPr>
              <a:t>marks</a:t>
            </a:r>
            <a:r>
              <a:rPr lang="en-US" b="1" dirty="0" smtClean="0">
                <a:solidFill>
                  <a:srgbClr val="000000"/>
                </a:solidFill>
                <a:latin typeface="Consolas"/>
              </a:rPr>
              <a:t> &lt; 90) {</a:t>
            </a:r>
          </a:p>
          <a:p>
            <a:r>
              <a:rPr lang="en-US" dirty="0" smtClean="0">
                <a:solidFill>
                  <a:srgbClr val="000000"/>
                </a:solidFill>
                <a:latin typeface="Consolas"/>
              </a:rPr>
              <a:t>	</a:t>
            </a:r>
            <a:r>
              <a:rPr lang="en-US" dirty="0" err="1" smtClean="0">
                <a:solidFill>
                  <a:srgbClr val="000000"/>
                </a:solidFill>
                <a:latin typeface="Consolas"/>
              </a:rPr>
              <a:t>System.</a:t>
            </a:r>
            <a:r>
              <a:rPr lang="en-US" b="1" i="1" dirty="0" err="1" smtClean="0">
                <a:solidFill>
                  <a:srgbClr val="0000C0"/>
                </a:solidFill>
                <a:latin typeface="Consolas"/>
              </a:rPr>
              <a:t>out</a:t>
            </a:r>
            <a:r>
              <a:rPr lang="en-US" b="1" i="1" dirty="0" err="1" smtClean="0">
                <a:solidFill>
                  <a:srgbClr val="000000"/>
                </a:solidFill>
                <a:latin typeface="Consolas"/>
              </a:rPr>
              <a:t>.println</a:t>
            </a:r>
            <a:r>
              <a:rPr lang="en-US" b="1" i="1" dirty="0" smtClean="0">
                <a:solidFill>
                  <a:srgbClr val="000000"/>
                </a:solidFill>
                <a:latin typeface="Consolas"/>
              </a:rPr>
              <a:t>(</a:t>
            </a:r>
            <a:r>
              <a:rPr lang="en-US" b="1" i="1" dirty="0" smtClean="0">
                <a:solidFill>
                  <a:srgbClr val="2A00FF"/>
                </a:solidFill>
                <a:latin typeface="Consolas"/>
              </a:rPr>
              <a:t>"A grade"</a:t>
            </a:r>
            <a:r>
              <a:rPr lang="en-US" b="1" i="1" dirty="0" smtClean="0">
                <a:solidFill>
                  <a:srgbClr val="000000"/>
                </a:solidFill>
                <a:latin typeface="Consolas"/>
              </a:rPr>
              <a:t>);</a:t>
            </a:r>
          </a:p>
          <a:p>
            <a:r>
              <a:rPr lang="en-US" dirty="0" smtClean="0">
                <a:solidFill>
                  <a:srgbClr val="000000"/>
                </a:solidFill>
                <a:latin typeface="Consolas"/>
              </a:rPr>
              <a:t>} </a:t>
            </a:r>
            <a:r>
              <a:rPr lang="en-US" b="1" dirty="0" smtClean="0">
                <a:solidFill>
                  <a:srgbClr val="7F0055"/>
                </a:solidFill>
                <a:latin typeface="Consolas"/>
              </a:rPr>
              <a:t>else</a:t>
            </a:r>
            <a:r>
              <a:rPr lang="en-US" b="1" dirty="0" smtClean="0">
                <a:solidFill>
                  <a:srgbClr val="000000"/>
                </a:solidFill>
                <a:latin typeface="Consolas"/>
              </a:rPr>
              <a:t> </a:t>
            </a:r>
            <a:r>
              <a:rPr lang="en-US" b="1" dirty="0" smtClean="0">
                <a:solidFill>
                  <a:srgbClr val="7F0055"/>
                </a:solidFill>
                <a:latin typeface="Consolas"/>
              </a:rPr>
              <a:t>if</a:t>
            </a:r>
            <a:r>
              <a:rPr lang="en-US" b="1" dirty="0" smtClean="0">
                <a:solidFill>
                  <a:srgbClr val="000000"/>
                </a:solidFill>
                <a:latin typeface="Consolas"/>
              </a:rPr>
              <a:t> (</a:t>
            </a:r>
            <a:r>
              <a:rPr lang="en-US" b="1" dirty="0" smtClean="0">
                <a:solidFill>
                  <a:srgbClr val="6A3E3E"/>
                </a:solidFill>
                <a:latin typeface="Consolas"/>
              </a:rPr>
              <a:t>marks</a:t>
            </a:r>
            <a:r>
              <a:rPr lang="en-US" b="1" dirty="0" smtClean="0">
                <a:solidFill>
                  <a:srgbClr val="000000"/>
                </a:solidFill>
                <a:latin typeface="Consolas"/>
              </a:rPr>
              <a:t> &gt;= 90 &amp;&amp; </a:t>
            </a:r>
            <a:r>
              <a:rPr lang="en-US" b="1" dirty="0" smtClean="0">
                <a:solidFill>
                  <a:srgbClr val="6A3E3E"/>
                </a:solidFill>
                <a:latin typeface="Consolas"/>
              </a:rPr>
              <a:t>marks</a:t>
            </a:r>
            <a:r>
              <a:rPr lang="en-US" b="1" dirty="0" smtClean="0">
                <a:solidFill>
                  <a:srgbClr val="000000"/>
                </a:solidFill>
                <a:latin typeface="Consolas"/>
              </a:rPr>
              <a:t> &lt; 100) {</a:t>
            </a:r>
          </a:p>
          <a:p>
            <a:r>
              <a:rPr lang="en-US" dirty="0" smtClean="0">
                <a:solidFill>
                  <a:srgbClr val="000000"/>
                </a:solidFill>
                <a:latin typeface="Consolas"/>
              </a:rPr>
              <a:t>	</a:t>
            </a:r>
            <a:r>
              <a:rPr lang="en-US" dirty="0" err="1" smtClean="0">
                <a:solidFill>
                  <a:srgbClr val="000000"/>
                </a:solidFill>
                <a:latin typeface="Consolas"/>
              </a:rPr>
              <a:t>System.</a:t>
            </a:r>
            <a:r>
              <a:rPr lang="en-US" b="1" i="1" dirty="0" err="1" smtClean="0">
                <a:solidFill>
                  <a:srgbClr val="0000C0"/>
                </a:solidFill>
                <a:latin typeface="Consolas"/>
              </a:rPr>
              <a:t>out</a:t>
            </a:r>
            <a:r>
              <a:rPr lang="en-US" b="1" i="1" dirty="0" err="1" smtClean="0">
                <a:solidFill>
                  <a:srgbClr val="000000"/>
                </a:solidFill>
                <a:latin typeface="Consolas"/>
              </a:rPr>
              <a:t>.println</a:t>
            </a:r>
            <a:r>
              <a:rPr lang="en-US" b="1" i="1" dirty="0" smtClean="0">
                <a:solidFill>
                  <a:srgbClr val="000000"/>
                </a:solidFill>
                <a:latin typeface="Consolas"/>
              </a:rPr>
              <a:t>(</a:t>
            </a:r>
            <a:r>
              <a:rPr lang="en-US" b="1" i="1" dirty="0" smtClean="0">
                <a:solidFill>
                  <a:srgbClr val="2A00FF"/>
                </a:solidFill>
                <a:latin typeface="Consolas"/>
              </a:rPr>
              <a:t>"A+ grade"</a:t>
            </a:r>
            <a:r>
              <a:rPr lang="en-US" b="1" i="1" dirty="0" smtClean="0">
                <a:solidFill>
                  <a:srgbClr val="000000"/>
                </a:solidFill>
                <a:latin typeface="Consolas"/>
              </a:rPr>
              <a:t>);</a:t>
            </a:r>
          </a:p>
          <a:p>
            <a:r>
              <a:rPr lang="en-US" dirty="0" smtClean="0">
                <a:solidFill>
                  <a:srgbClr val="000000"/>
                </a:solidFill>
                <a:latin typeface="Consolas"/>
              </a:rPr>
              <a:t>} </a:t>
            </a:r>
            <a:r>
              <a:rPr lang="en-US" b="1" dirty="0" smtClean="0">
                <a:solidFill>
                  <a:srgbClr val="7F0055"/>
                </a:solidFill>
                <a:latin typeface="Consolas"/>
              </a:rPr>
              <a:t>else</a:t>
            </a:r>
            <a:r>
              <a:rPr lang="en-US" b="1" dirty="0" smtClean="0">
                <a:solidFill>
                  <a:srgbClr val="000000"/>
                </a:solidFill>
                <a:latin typeface="Consolas"/>
              </a:rPr>
              <a:t> {</a:t>
            </a:r>
          </a:p>
          <a:p>
            <a:r>
              <a:rPr lang="en-US" dirty="0" smtClean="0">
                <a:solidFill>
                  <a:srgbClr val="000000"/>
                </a:solidFill>
                <a:latin typeface="Consolas"/>
              </a:rPr>
              <a:t>	</a:t>
            </a:r>
            <a:r>
              <a:rPr lang="en-US" dirty="0" err="1" smtClean="0">
                <a:solidFill>
                  <a:srgbClr val="000000"/>
                </a:solidFill>
                <a:latin typeface="Consolas"/>
              </a:rPr>
              <a:t>System.</a:t>
            </a:r>
            <a:r>
              <a:rPr lang="en-US" b="1" i="1" dirty="0" err="1" smtClean="0">
                <a:solidFill>
                  <a:srgbClr val="0000C0"/>
                </a:solidFill>
                <a:latin typeface="Consolas"/>
              </a:rPr>
              <a:t>out</a:t>
            </a:r>
            <a:r>
              <a:rPr lang="en-US" b="1" i="1" dirty="0" err="1" smtClean="0">
                <a:solidFill>
                  <a:srgbClr val="000000"/>
                </a:solidFill>
                <a:latin typeface="Consolas"/>
              </a:rPr>
              <a:t>.println</a:t>
            </a:r>
            <a:r>
              <a:rPr lang="en-US" b="1" i="1" dirty="0" smtClean="0">
                <a:solidFill>
                  <a:srgbClr val="000000"/>
                </a:solidFill>
                <a:latin typeface="Consolas"/>
              </a:rPr>
              <a:t>(</a:t>
            </a:r>
            <a:r>
              <a:rPr lang="en-US" b="1" i="1" dirty="0" smtClean="0">
                <a:solidFill>
                  <a:srgbClr val="2A00FF"/>
                </a:solidFill>
                <a:latin typeface="Consolas"/>
              </a:rPr>
              <a:t>"Invalid!"</a:t>
            </a:r>
            <a:r>
              <a:rPr lang="en-US" b="1" i="1" dirty="0" smtClean="0">
                <a:solidFill>
                  <a:srgbClr val="000000"/>
                </a:solidFill>
                <a:latin typeface="Consolas"/>
              </a:rPr>
              <a:t>);</a:t>
            </a:r>
          </a:p>
          <a:p>
            <a:r>
              <a:rPr lang="en-US" dirty="0" smtClean="0">
                <a:solidFill>
                  <a:srgbClr val="000000"/>
                </a:solidFill>
                <a:latin typeface="Consolas"/>
              </a:rPr>
              <a:t>}</a:t>
            </a:r>
          </a:p>
        </p:txBody>
      </p:sp>
    </p:spTree>
    <p:extLst>
      <p:ext uri="{BB962C8B-B14F-4D97-AF65-F5344CB8AC3E}">
        <p14:creationId xmlns:p14="http://schemas.microsoft.com/office/powerpoint/2010/main" val="32572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Nested </a:t>
            </a:r>
            <a:r>
              <a:rPr lang="en-US" smtClean="0"/>
              <a:t>If statement</a:t>
            </a:r>
            <a:endParaRPr lang="en-US"/>
          </a:p>
        </p:txBody>
      </p:sp>
      <p:sp>
        <p:nvSpPr>
          <p:cNvPr id="3" name="Content Placeholder 2"/>
          <p:cNvSpPr>
            <a:spLocks noGrp="1"/>
          </p:cNvSpPr>
          <p:nvPr>
            <p:ph idx="1"/>
          </p:nvPr>
        </p:nvSpPr>
        <p:spPr/>
        <p:txBody>
          <a:bodyPr/>
          <a:lstStyle/>
          <a:p>
            <a:r>
              <a:rPr lang="en-US" dirty="0" smtClean="0"/>
              <a:t>We can also use if/else if statement inside another if/else if statement, this is known as nested </a:t>
            </a:r>
            <a:r>
              <a:rPr lang="en-US" dirty="0"/>
              <a:t>i</a:t>
            </a:r>
            <a:r>
              <a:rPr lang="en-US" dirty="0" smtClean="0"/>
              <a:t>f statement.</a:t>
            </a:r>
            <a:endParaRPr lang="en-US" dirty="0"/>
          </a:p>
        </p:txBody>
      </p:sp>
      <p:sp>
        <p:nvSpPr>
          <p:cNvPr id="4" name="TextBox 3"/>
          <p:cNvSpPr txBox="1"/>
          <p:nvPr/>
        </p:nvSpPr>
        <p:spPr>
          <a:xfrm>
            <a:off x="543097" y="1676399"/>
            <a:ext cx="7728066" cy="4247317"/>
          </a:xfrm>
          <a:prstGeom prst="rect">
            <a:avLst/>
          </a:prstGeom>
          <a:noFill/>
          <a:ln w="19050">
            <a:solidFill>
              <a:schemeClr val="accent1"/>
            </a:solidFill>
            <a:prstDash val="dash"/>
          </a:ln>
        </p:spPr>
        <p:txBody>
          <a:bodyPr wrap="square" rtlCol="0">
            <a:spAutoFit/>
          </a:bodyPr>
          <a:lstStyle/>
          <a:p>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username</a:t>
            </a:r>
            <a:r>
              <a:rPr lang="en-US" b="1" dirty="0">
                <a:solidFill>
                  <a:srgbClr val="000000"/>
                </a:solidFill>
                <a:latin typeface="Consolas" panose="020B0609020204030204" pitchFamily="49" charset="0"/>
              </a:rPr>
              <a:t> = </a:t>
            </a:r>
            <a:r>
              <a:rPr lang="en-US" b="1" dirty="0" err="1">
                <a:solidFill>
                  <a:srgbClr val="000000"/>
                </a:solidFill>
                <a:latin typeface="Consolas" panose="020B0609020204030204" pitchFamily="49" charset="0"/>
              </a:rPr>
              <a:t>Integer.</a:t>
            </a:r>
            <a:r>
              <a:rPr lang="en-US" b="1" i="1" dirty="0" err="1">
                <a:solidFill>
                  <a:srgbClr val="000000"/>
                </a:solidFill>
                <a:latin typeface="Consolas" panose="020B0609020204030204" pitchFamily="49" charset="0"/>
              </a:rPr>
              <a:t>parseInt</a:t>
            </a:r>
            <a:r>
              <a:rPr lang="en-US" b="1" i="1" dirty="0">
                <a:solidFill>
                  <a:srgbClr val="000000"/>
                </a:solidFill>
                <a:latin typeface="Consolas" panose="020B0609020204030204" pitchFamily="49" charset="0"/>
              </a:rPr>
              <a:t>(</a:t>
            </a:r>
            <a:r>
              <a:rPr lang="en-US" b="1" i="1" dirty="0" err="1">
                <a:solidFill>
                  <a:srgbClr val="6A3E3E"/>
                </a:solidFill>
                <a:latin typeface="Consolas" panose="020B0609020204030204" pitchFamily="49" charset="0"/>
              </a:rPr>
              <a:t>args</a:t>
            </a:r>
            <a:r>
              <a:rPr lang="en-US" b="1" i="1" dirty="0">
                <a:solidFill>
                  <a:srgbClr val="000000"/>
                </a:solidFill>
                <a:latin typeface="Consolas" panose="020B0609020204030204" pitchFamily="49" charset="0"/>
              </a:rPr>
              <a:t>[0]);</a:t>
            </a:r>
          </a:p>
          <a:p>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password</a:t>
            </a:r>
            <a:r>
              <a:rPr lang="en-US" b="1" dirty="0">
                <a:solidFill>
                  <a:srgbClr val="000000"/>
                </a:solidFill>
                <a:latin typeface="Consolas" panose="020B0609020204030204" pitchFamily="49" charset="0"/>
              </a:rPr>
              <a:t> = </a:t>
            </a:r>
            <a:r>
              <a:rPr lang="en-US" b="1" dirty="0" err="1">
                <a:solidFill>
                  <a:srgbClr val="000000"/>
                </a:solidFill>
                <a:latin typeface="Consolas" panose="020B0609020204030204" pitchFamily="49" charset="0"/>
              </a:rPr>
              <a:t>Integer.</a:t>
            </a:r>
            <a:r>
              <a:rPr lang="en-US" b="1" i="1" dirty="0" err="1">
                <a:solidFill>
                  <a:srgbClr val="000000"/>
                </a:solidFill>
                <a:latin typeface="Consolas" panose="020B0609020204030204" pitchFamily="49" charset="0"/>
              </a:rPr>
              <a:t>parseInt</a:t>
            </a:r>
            <a:r>
              <a:rPr lang="en-US" b="1" i="1" dirty="0">
                <a:solidFill>
                  <a:srgbClr val="000000"/>
                </a:solidFill>
                <a:latin typeface="Consolas" panose="020B0609020204030204" pitchFamily="49" charset="0"/>
              </a:rPr>
              <a:t>(</a:t>
            </a:r>
            <a:r>
              <a:rPr lang="en-US" b="1" i="1" dirty="0" err="1">
                <a:solidFill>
                  <a:srgbClr val="6A3E3E"/>
                </a:solidFill>
                <a:latin typeface="Consolas" panose="020B0609020204030204" pitchFamily="49" charset="0"/>
              </a:rPr>
              <a:t>args</a:t>
            </a:r>
            <a:r>
              <a:rPr lang="en-US" b="1" i="1" dirty="0">
                <a:solidFill>
                  <a:srgbClr val="000000"/>
                </a:solidFill>
                <a:latin typeface="Consolas" panose="020B0609020204030204" pitchFamily="49" charset="0"/>
              </a:rPr>
              <a:t>[1]);</a:t>
            </a:r>
          </a:p>
          <a:p>
            <a:r>
              <a:rPr lang="en-US" b="1" dirty="0">
                <a:solidFill>
                  <a:srgbClr val="7F0055"/>
                </a:solidFill>
                <a:latin typeface="Consolas" panose="020B0609020204030204" pitchFamily="49" charset="0"/>
              </a:rPr>
              <a:t>double</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balance</a:t>
            </a:r>
            <a:r>
              <a:rPr lang="en-US" b="1" dirty="0">
                <a:solidFill>
                  <a:srgbClr val="000000"/>
                </a:solidFill>
                <a:latin typeface="Consolas" panose="020B0609020204030204" pitchFamily="49" charset="0"/>
              </a:rPr>
              <a:t> = 123456.25;</a:t>
            </a:r>
          </a:p>
          <a:p>
            <a:endParaRPr lang="en-US" dirty="0">
              <a:latin typeface="Consolas" panose="020B0609020204030204" pitchFamily="49" charset="0"/>
            </a:endParaRPr>
          </a:p>
          <a:p>
            <a:r>
              <a:rPr lang="en-US" b="1" dirty="0">
                <a:solidFill>
                  <a:srgbClr val="7F0055"/>
                </a:solidFill>
                <a:latin typeface="Consolas" panose="020B0609020204030204" pitchFamily="49" charset="0"/>
              </a:rPr>
              <a:t>if</a:t>
            </a:r>
            <a:r>
              <a:rPr lang="en-US" b="1" dirty="0">
                <a:solidFill>
                  <a:srgbClr val="000000"/>
                </a:solidFill>
                <a:latin typeface="Consolas" panose="020B0609020204030204" pitchFamily="49" charset="0"/>
              </a:rPr>
              <a:t>(</a:t>
            </a:r>
            <a:r>
              <a:rPr lang="en-US" b="1" dirty="0">
                <a:solidFill>
                  <a:srgbClr val="6A3E3E"/>
                </a:solidFill>
                <a:latin typeface="Consolas" panose="020B0609020204030204" pitchFamily="49" charset="0"/>
              </a:rPr>
              <a:t>username</a:t>
            </a:r>
            <a:r>
              <a:rPr lang="en-US" b="1" dirty="0">
                <a:solidFill>
                  <a:srgbClr val="000000"/>
                </a:solidFill>
                <a:latin typeface="Consolas" panose="020B0609020204030204" pitchFamily="49" charset="0"/>
              </a:rPr>
              <a:t>==1234){</a:t>
            </a:r>
          </a:p>
          <a:p>
            <a:pPr lvl="1"/>
            <a:r>
              <a:rPr lang="en-US" b="1" dirty="0">
                <a:solidFill>
                  <a:srgbClr val="7F0055"/>
                </a:solidFill>
                <a:latin typeface="Consolas" panose="020B0609020204030204" pitchFamily="49" charset="0"/>
              </a:rPr>
              <a:t>if</a:t>
            </a:r>
            <a:r>
              <a:rPr lang="en-US" b="1" dirty="0">
                <a:solidFill>
                  <a:srgbClr val="000000"/>
                </a:solidFill>
                <a:latin typeface="Consolas" panose="020B0609020204030204" pitchFamily="49" charset="0"/>
              </a:rPr>
              <a:t>(</a:t>
            </a:r>
            <a:r>
              <a:rPr lang="en-US" b="1" dirty="0">
                <a:solidFill>
                  <a:srgbClr val="6A3E3E"/>
                </a:solidFill>
                <a:latin typeface="Consolas" panose="020B0609020204030204" pitchFamily="49" charset="0"/>
              </a:rPr>
              <a:t>password</a:t>
            </a:r>
            <a:r>
              <a:rPr lang="en-US" b="1" dirty="0">
                <a:solidFill>
                  <a:srgbClr val="000000"/>
                </a:solidFill>
                <a:latin typeface="Consolas" panose="020B0609020204030204" pitchFamily="49" charset="0"/>
              </a:rPr>
              <a:t>==987654){</a:t>
            </a:r>
          </a:p>
          <a:p>
            <a:pPr lvl="1"/>
            <a:r>
              <a:rPr lang="en-US" dirty="0" smtClean="0">
                <a:solidFill>
                  <a:srgbClr val="000000"/>
                </a:solidFill>
                <a:latin typeface="Consolas" panose="020B0609020204030204" pitchFamily="49" charset="0"/>
              </a:rPr>
              <a:t>	</a:t>
            </a:r>
            <a:r>
              <a:rPr lang="en-US" dirty="0" err="1" smtClean="0">
                <a:solidFill>
                  <a:srgbClr val="000000"/>
                </a:solidFill>
                <a:latin typeface="Consolas" panose="020B0609020204030204" pitchFamily="49" charset="0"/>
              </a:rPr>
              <a:t>System.</a:t>
            </a:r>
            <a:r>
              <a:rPr lang="en-US" b="1" i="1" dirty="0" err="1" smtClean="0">
                <a:solidFill>
                  <a:srgbClr val="0000C0"/>
                </a:solidFill>
                <a:latin typeface="Consolas" panose="020B0609020204030204" pitchFamily="49" charset="0"/>
              </a:rPr>
              <a:t>out</a:t>
            </a:r>
            <a:r>
              <a:rPr lang="en-US" b="1" i="1" dirty="0" err="1" smtClean="0">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"Your Balance is ="</a:t>
            </a:r>
            <a:r>
              <a:rPr lang="en-US" b="1" i="1" dirty="0">
                <a:solidFill>
                  <a:srgbClr val="000000"/>
                </a:solidFill>
                <a:latin typeface="Consolas" panose="020B0609020204030204" pitchFamily="49" charset="0"/>
              </a:rPr>
              <a:t>+</a:t>
            </a:r>
            <a:r>
              <a:rPr lang="en-US" b="1" i="1" dirty="0">
                <a:solidFill>
                  <a:srgbClr val="6A3E3E"/>
                </a:solidFill>
                <a:latin typeface="Consolas" panose="020B0609020204030204" pitchFamily="49" charset="0"/>
              </a:rPr>
              <a:t>balance</a:t>
            </a:r>
            <a:r>
              <a:rPr lang="en-US" b="1" i="1" dirty="0">
                <a:solidFill>
                  <a:srgbClr val="000000"/>
                </a:solidFill>
                <a:latin typeface="Consolas" panose="020B0609020204030204" pitchFamily="49" charset="0"/>
              </a:rPr>
              <a:t>);</a:t>
            </a:r>
          </a:p>
          <a:p>
            <a:pPr lvl="1"/>
            <a:r>
              <a:rPr lang="en-US" dirty="0">
                <a:solidFill>
                  <a:srgbClr val="000000"/>
                </a:solidFill>
                <a:latin typeface="Consolas" panose="020B0609020204030204" pitchFamily="49" charset="0"/>
              </a:rPr>
              <a:t>}</a:t>
            </a:r>
          </a:p>
          <a:p>
            <a:pPr lvl="1"/>
            <a:r>
              <a:rPr lang="en-US" b="1" dirty="0">
                <a:solidFill>
                  <a:srgbClr val="7F0055"/>
                </a:solidFill>
                <a:latin typeface="Consolas" panose="020B0609020204030204" pitchFamily="49" charset="0"/>
              </a:rPr>
              <a:t>else</a:t>
            </a:r>
            <a:r>
              <a:rPr lang="en-US" b="1" dirty="0">
                <a:solidFill>
                  <a:srgbClr val="000000"/>
                </a:solidFill>
                <a:latin typeface="Consolas" panose="020B0609020204030204" pitchFamily="49" charset="0"/>
              </a:rPr>
              <a:t>{</a:t>
            </a:r>
          </a:p>
          <a:p>
            <a:pPr lvl="1"/>
            <a:r>
              <a:rPr lang="en-US" dirty="0" smtClean="0">
                <a:solidFill>
                  <a:srgbClr val="000000"/>
                </a:solidFill>
                <a:latin typeface="Consolas" panose="020B0609020204030204" pitchFamily="49" charset="0"/>
              </a:rPr>
              <a:t>	</a:t>
            </a:r>
            <a:r>
              <a:rPr lang="en-US" dirty="0" err="1" smtClean="0">
                <a:solidFill>
                  <a:srgbClr val="000000"/>
                </a:solidFill>
                <a:latin typeface="Consolas" panose="020B0609020204030204" pitchFamily="49" charset="0"/>
              </a:rPr>
              <a:t>System.</a:t>
            </a:r>
            <a:r>
              <a:rPr lang="en-US" b="1" i="1" dirty="0" err="1" smtClean="0">
                <a:solidFill>
                  <a:srgbClr val="0000C0"/>
                </a:solidFill>
                <a:latin typeface="Consolas" panose="020B0609020204030204" pitchFamily="49" charset="0"/>
              </a:rPr>
              <a:t>out</a:t>
            </a:r>
            <a:r>
              <a:rPr lang="en-US" b="1" i="1" dirty="0" err="1" smtClean="0">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"Password is invalid"</a:t>
            </a:r>
            <a:r>
              <a:rPr lang="en-US" b="1" i="1" dirty="0">
                <a:solidFill>
                  <a:srgbClr val="000000"/>
                </a:solidFill>
                <a:latin typeface="Consolas" panose="020B0609020204030204" pitchFamily="49" charset="0"/>
              </a:rPr>
              <a:t>);</a:t>
            </a:r>
          </a:p>
          <a:p>
            <a:pPr lvl="1"/>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else</a:t>
            </a:r>
            <a:r>
              <a:rPr lang="en-US" b="1" dirty="0">
                <a:solidFill>
                  <a:srgbClr val="000000"/>
                </a:solidFill>
                <a:latin typeface="Consolas" panose="020B0609020204030204" pitchFamily="49" charset="0"/>
              </a:rPr>
              <a:t>{</a:t>
            </a:r>
          </a:p>
          <a:p>
            <a:r>
              <a:rPr lang="en-US" dirty="0" smtClean="0">
                <a:solidFill>
                  <a:srgbClr val="000000"/>
                </a:solidFill>
                <a:latin typeface="Consolas" panose="020B0609020204030204" pitchFamily="49" charset="0"/>
              </a:rPr>
              <a:t>    </a:t>
            </a:r>
            <a:r>
              <a:rPr lang="en-US" dirty="0" err="1" smtClean="0">
                <a:solidFill>
                  <a:srgbClr val="000000"/>
                </a:solidFill>
                <a:latin typeface="Consolas" panose="020B0609020204030204" pitchFamily="49" charset="0"/>
              </a:rPr>
              <a:t>System.</a:t>
            </a:r>
            <a:r>
              <a:rPr lang="en-US" b="1" i="1" dirty="0" err="1" smtClean="0">
                <a:solidFill>
                  <a:srgbClr val="0000C0"/>
                </a:solidFill>
                <a:latin typeface="Consolas" panose="020B0609020204030204" pitchFamily="49" charset="0"/>
              </a:rPr>
              <a:t>out</a:t>
            </a:r>
            <a:r>
              <a:rPr lang="en-US" b="1" i="1" dirty="0" err="1" smtClean="0">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"Username is invalid"</a:t>
            </a:r>
            <a:r>
              <a:rPr lang="en-US" b="1" i="1"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dirty="0" smtClean="0">
              <a:solidFill>
                <a:srgbClr val="000000"/>
              </a:solidFill>
              <a:latin typeface="Consolas"/>
            </a:endParaRPr>
          </a:p>
        </p:txBody>
      </p:sp>
    </p:spTree>
    <p:extLst>
      <p:ext uri="{BB962C8B-B14F-4D97-AF65-F5344CB8AC3E}">
        <p14:creationId xmlns:p14="http://schemas.microsoft.com/office/powerpoint/2010/main" val="2433508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switch </a:t>
            </a:r>
            <a:r>
              <a:rPr lang="en-IN" dirty="0" smtClean="0"/>
              <a:t>statement</a:t>
            </a:r>
            <a:endParaRPr lang="en-US" dirty="0"/>
          </a:p>
        </p:txBody>
      </p:sp>
      <p:sp>
        <p:nvSpPr>
          <p:cNvPr id="3" name="Content Placeholder 2"/>
          <p:cNvSpPr>
            <a:spLocks noGrp="1"/>
          </p:cNvSpPr>
          <p:nvPr>
            <p:ph idx="1"/>
          </p:nvPr>
        </p:nvSpPr>
        <p:spPr/>
        <p:txBody>
          <a:bodyPr/>
          <a:lstStyle/>
          <a:p>
            <a:r>
              <a:rPr lang="en-US" dirty="0"/>
              <a:t>switch statement executes one statement from multiple conditions. It is like if-else-if ladder statement</a:t>
            </a:r>
            <a:r>
              <a:rPr lang="en-US" dirty="0" smtClean="0"/>
              <a:t>.</a:t>
            </a:r>
            <a:endParaRPr lang="en-US" dirty="0"/>
          </a:p>
        </p:txBody>
      </p:sp>
      <p:sp>
        <p:nvSpPr>
          <p:cNvPr id="4" name="TextBox 3"/>
          <p:cNvSpPr txBox="1"/>
          <p:nvPr/>
        </p:nvSpPr>
        <p:spPr>
          <a:xfrm>
            <a:off x="526473" y="1673629"/>
            <a:ext cx="7010400" cy="4524315"/>
          </a:xfrm>
          <a:prstGeom prst="rect">
            <a:avLst/>
          </a:prstGeom>
          <a:noFill/>
          <a:ln w="19050">
            <a:solidFill>
              <a:schemeClr val="accent1"/>
            </a:solidFill>
            <a:prstDash val="dash"/>
          </a:ln>
        </p:spPr>
        <p:txBody>
          <a:bodyPr wrap="square" rtlCol="0">
            <a:spAutoFit/>
          </a:bodyPr>
          <a:lstStyle/>
          <a:p>
            <a:r>
              <a:rPr lang="en-US" b="1" dirty="0" smtClean="0">
                <a:solidFill>
                  <a:srgbClr val="7F0055"/>
                </a:solidFill>
                <a:latin typeface="Consolas"/>
              </a:rPr>
              <a:t>public</a:t>
            </a:r>
            <a:r>
              <a:rPr lang="en-US" b="1" dirty="0" smtClean="0">
                <a:solidFill>
                  <a:srgbClr val="000000"/>
                </a:solidFill>
                <a:latin typeface="Consolas"/>
              </a:rPr>
              <a:t> </a:t>
            </a:r>
            <a:r>
              <a:rPr lang="en-US" b="1" dirty="0" smtClean="0">
                <a:solidFill>
                  <a:srgbClr val="7F0055"/>
                </a:solidFill>
                <a:latin typeface="Consolas"/>
              </a:rPr>
              <a:t>class</a:t>
            </a:r>
            <a:r>
              <a:rPr lang="en-US" b="1" dirty="0" smtClean="0">
                <a:solidFill>
                  <a:srgbClr val="000000"/>
                </a:solidFill>
                <a:latin typeface="Consolas"/>
              </a:rPr>
              <a:t> </a:t>
            </a:r>
            <a:r>
              <a:rPr lang="en-US" b="1" dirty="0" err="1" smtClean="0">
                <a:solidFill>
                  <a:srgbClr val="000000"/>
                </a:solidFill>
                <a:latin typeface="Consolas"/>
              </a:rPr>
              <a:t>SwitchExampleDemo</a:t>
            </a:r>
            <a:r>
              <a:rPr lang="en-US" b="1" dirty="0" smtClean="0">
                <a:solidFill>
                  <a:srgbClr val="000000"/>
                </a:solidFill>
                <a:latin typeface="Consolas"/>
              </a:rPr>
              <a:t> {</a:t>
            </a:r>
          </a:p>
          <a:p>
            <a:pPr lvl="1"/>
            <a:r>
              <a:rPr lang="en-US" b="1" dirty="0" smtClean="0">
                <a:solidFill>
                  <a:srgbClr val="7F0055"/>
                </a:solidFill>
                <a:latin typeface="Consolas"/>
              </a:rPr>
              <a:t>public</a:t>
            </a:r>
            <a:r>
              <a:rPr lang="en-US" b="1" dirty="0" smtClean="0">
                <a:solidFill>
                  <a:srgbClr val="000000"/>
                </a:solidFill>
                <a:latin typeface="Consolas"/>
              </a:rPr>
              <a:t> </a:t>
            </a:r>
            <a:r>
              <a:rPr lang="en-US" b="1" dirty="0" smtClean="0">
                <a:solidFill>
                  <a:srgbClr val="7F0055"/>
                </a:solidFill>
                <a:latin typeface="Consolas"/>
              </a:rPr>
              <a:t>static</a:t>
            </a:r>
            <a:r>
              <a:rPr lang="en-US" b="1" dirty="0" smtClean="0">
                <a:solidFill>
                  <a:srgbClr val="000000"/>
                </a:solidFill>
                <a:latin typeface="Consolas"/>
              </a:rPr>
              <a:t> </a:t>
            </a:r>
            <a:r>
              <a:rPr lang="en-US" b="1" dirty="0" smtClean="0">
                <a:solidFill>
                  <a:srgbClr val="7F0055"/>
                </a:solidFill>
                <a:latin typeface="Consolas"/>
              </a:rPr>
              <a:t>void</a:t>
            </a:r>
            <a:r>
              <a:rPr lang="en-US" b="1" dirty="0" smtClean="0">
                <a:solidFill>
                  <a:srgbClr val="000000"/>
                </a:solidFill>
                <a:latin typeface="Consolas"/>
              </a:rPr>
              <a:t> main(String[] </a:t>
            </a:r>
            <a:r>
              <a:rPr lang="en-US" b="1" dirty="0" err="1" smtClean="0">
                <a:solidFill>
                  <a:srgbClr val="6A3E3E"/>
                </a:solidFill>
                <a:latin typeface="Consolas"/>
              </a:rPr>
              <a:t>args</a:t>
            </a:r>
            <a:r>
              <a:rPr lang="en-US" b="1" dirty="0" smtClean="0">
                <a:solidFill>
                  <a:srgbClr val="000000"/>
                </a:solidFill>
                <a:latin typeface="Consolas"/>
              </a:rPr>
              <a:t>) </a:t>
            </a:r>
          </a:p>
          <a:p>
            <a:pPr lvl="1"/>
            <a:r>
              <a:rPr lang="en-US" b="1" dirty="0" smtClean="0">
                <a:solidFill>
                  <a:srgbClr val="000000"/>
                </a:solidFill>
                <a:latin typeface="Consolas"/>
              </a:rPr>
              <a:t>{</a:t>
            </a:r>
          </a:p>
          <a:p>
            <a:pPr lvl="2"/>
            <a:r>
              <a:rPr lang="en-US" b="1" dirty="0" err="1" smtClean="0">
                <a:solidFill>
                  <a:srgbClr val="7F0055"/>
                </a:solidFill>
                <a:latin typeface="Consolas"/>
              </a:rPr>
              <a:t>int</a:t>
            </a:r>
            <a:r>
              <a:rPr lang="en-US" b="1" dirty="0" smtClean="0">
                <a:solidFill>
                  <a:srgbClr val="000000"/>
                </a:solidFill>
                <a:latin typeface="Consolas"/>
              </a:rPr>
              <a:t> </a:t>
            </a:r>
            <a:r>
              <a:rPr lang="en-US" b="1" dirty="0" smtClean="0">
                <a:solidFill>
                  <a:srgbClr val="6A3E3E"/>
                </a:solidFill>
                <a:latin typeface="Consolas"/>
              </a:rPr>
              <a:t>number</a:t>
            </a:r>
            <a:r>
              <a:rPr lang="en-US" b="1" dirty="0" smtClean="0">
                <a:solidFill>
                  <a:srgbClr val="000000"/>
                </a:solidFill>
                <a:latin typeface="Consolas"/>
              </a:rPr>
              <a:t> = 20;</a:t>
            </a:r>
          </a:p>
          <a:p>
            <a:pPr lvl="2"/>
            <a:r>
              <a:rPr lang="en-US" b="1" dirty="0" smtClean="0">
                <a:solidFill>
                  <a:srgbClr val="7F0055"/>
                </a:solidFill>
                <a:latin typeface="Consolas"/>
              </a:rPr>
              <a:t>switch</a:t>
            </a:r>
            <a:r>
              <a:rPr lang="en-US" b="1" dirty="0" smtClean="0">
                <a:solidFill>
                  <a:srgbClr val="000000"/>
                </a:solidFill>
                <a:latin typeface="Consolas"/>
              </a:rPr>
              <a:t> (</a:t>
            </a:r>
            <a:r>
              <a:rPr lang="en-US" b="1" dirty="0" smtClean="0">
                <a:solidFill>
                  <a:srgbClr val="6A3E3E"/>
                </a:solidFill>
                <a:latin typeface="Consolas"/>
              </a:rPr>
              <a:t>number</a:t>
            </a:r>
            <a:r>
              <a:rPr lang="en-US" b="1" dirty="0" smtClean="0">
                <a:solidFill>
                  <a:srgbClr val="000000"/>
                </a:solidFill>
                <a:latin typeface="Consolas"/>
              </a:rPr>
              <a:t>) {</a:t>
            </a:r>
          </a:p>
          <a:p>
            <a:pPr lvl="3"/>
            <a:r>
              <a:rPr lang="en-US" b="1" dirty="0" smtClean="0">
                <a:solidFill>
                  <a:srgbClr val="7F0055"/>
                </a:solidFill>
                <a:latin typeface="Consolas"/>
              </a:rPr>
              <a:t>case</a:t>
            </a:r>
            <a:r>
              <a:rPr lang="en-US" b="1" dirty="0" smtClean="0">
                <a:solidFill>
                  <a:srgbClr val="000000"/>
                </a:solidFill>
                <a:latin typeface="Consolas"/>
              </a:rPr>
              <a:t> 10:</a:t>
            </a:r>
          </a:p>
          <a:p>
            <a:pPr lvl="3"/>
            <a:r>
              <a:rPr lang="en-US" dirty="0" smtClean="0">
                <a:solidFill>
                  <a:srgbClr val="000000"/>
                </a:solidFill>
                <a:latin typeface="Consolas"/>
              </a:rPr>
              <a:t>	</a:t>
            </a:r>
            <a:r>
              <a:rPr lang="en-US" dirty="0" err="1" smtClean="0">
                <a:solidFill>
                  <a:srgbClr val="000000"/>
                </a:solidFill>
                <a:latin typeface="Consolas"/>
              </a:rPr>
              <a:t>System.</a:t>
            </a:r>
            <a:r>
              <a:rPr lang="en-US" b="1" i="1" dirty="0" err="1" smtClean="0">
                <a:solidFill>
                  <a:srgbClr val="0000C0"/>
                </a:solidFill>
                <a:latin typeface="Consolas"/>
              </a:rPr>
              <a:t>out</a:t>
            </a:r>
            <a:r>
              <a:rPr lang="en-US" b="1" i="1" dirty="0" err="1" smtClean="0">
                <a:solidFill>
                  <a:srgbClr val="000000"/>
                </a:solidFill>
                <a:latin typeface="Consolas"/>
              </a:rPr>
              <a:t>.println</a:t>
            </a:r>
            <a:r>
              <a:rPr lang="en-US" b="1" i="1" dirty="0" smtClean="0">
                <a:solidFill>
                  <a:srgbClr val="000000"/>
                </a:solidFill>
                <a:latin typeface="Consolas"/>
              </a:rPr>
              <a:t>(</a:t>
            </a:r>
            <a:r>
              <a:rPr lang="en-US" b="1" i="1" dirty="0" smtClean="0">
                <a:solidFill>
                  <a:srgbClr val="2A00FF"/>
                </a:solidFill>
                <a:latin typeface="Consolas"/>
              </a:rPr>
              <a:t>"10"</a:t>
            </a:r>
            <a:r>
              <a:rPr lang="en-US" b="1" i="1" dirty="0" smtClean="0">
                <a:solidFill>
                  <a:srgbClr val="000000"/>
                </a:solidFill>
                <a:latin typeface="Consolas"/>
              </a:rPr>
              <a:t>);</a:t>
            </a:r>
          </a:p>
          <a:p>
            <a:pPr lvl="3"/>
            <a:r>
              <a:rPr lang="en-US" b="1" dirty="0" smtClean="0">
                <a:solidFill>
                  <a:srgbClr val="7F0055"/>
                </a:solidFill>
                <a:latin typeface="Consolas"/>
              </a:rPr>
              <a:t>	break</a:t>
            </a:r>
            <a:r>
              <a:rPr lang="en-US" b="1" dirty="0" smtClean="0">
                <a:solidFill>
                  <a:srgbClr val="000000"/>
                </a:solidFill>
                <a:latin typeface="Consolas"/>
              </a:rPr>
              <a:t>;</a:t>
            </a:r>
          </a:p>
          <a:p>
            <a:pPr lvl="3"/>
            <a:r>
              <a:rPr lang="en-US" b="1" dirty="0" smtClean="0">
                <a:solidFill>
                  <a:srgbClr val="7F0055"/>
                </a:solidFill>
                <a:latin typeface="Consolas"/>
              </a:rPr>
              <a:t>case</a:t>
            </a:r>
            <a:r>
              <a:rPr lang="en-US" b="1" dirty="0" smtClean="0">
                <a:solidFill>
                  <a:srgbClr val="000000"/>
                </a:solidFill>
                <a:latin typeface="Consolas"/>
              </a:rPr>
              <a:t> 20:</a:t>
            </a:r>
          </a:p>
          <a:p>
            <a:pPr lvl="4"/>
            <a:r>
              <a:rPr lang="en-US" dirty="0" err="1" smtClean="0">
                <a:solidFill>
                  <a:srgbClr val="000000"/>
                </a:solidFill>
                <a:latin typeface="Consolas"/>
              </a:rPr>
              <a:t>System.</a:t>
            </a:r>
            <a:r>
              <a:rPr lang="en-US" b="1" i="1" dirty="0" err="1" smtClean="0">
                <a:solidFill>
                  <a:srgbClr val="0000C0"/>
                </a:solidFill>
                <a:latin typeface="Consolas"/>
              </a:rPr>
              <a:t>out</a:t>
            </a:r>
            <a:r>
              <a:rPr lang="en-US" b="1" i="1" dirty="0" err="1" smtClean="0">
                <a:solidFill>
                  <a:srgbClr val="000000"/>
                </a:solidFill>
                <a:latin typeface="Consolas"/>
              </a:rPr>
              <a:t>.println</a:t>
            </a:r>
            <a:r>
              <a:rPr lang="en-US" b="1" i="1" dirty="0" smtClean="0">
                <a:solidFill>
                  <a:srgbClr val="000000"/>
                </a:solidFill>
                <a:latin typeface="Consolas"/>
              </a:rPr>
              <a:t>(</a:t>
            </a:r>
            <a:r>
              <a:rPr lang="en-US" b="1" i="1" dirty="0" smtClean="0">
                <a:solidFill>
                  <a:srgbClr val="2A00FF"/>
                </a:solidFill>
                <a:latin typeface="Consolas"/>
              </a:rPr>
              <a:t>"20"</a:t>
            </a:r>
            <a:r>
              <a:rPr lang="en-US" b="1" i="1" dirty="0" smtClean="0">
                <a:solidFill>
                  <a:srgbClr val="000000"/>
                </a:solidFill>
                <a:latin typeface="Consolas"/>
              </a:rPr>
              <a:t>);</a:t>
            </a:r>
          </a:p>
          <a:p>
            <a:pPr lvl="4"/>
            <a:r>
              <a:rPr lang="en-US" b="1" dirty="0" smtClean="0">
                <a:solidFill>
                  <a:srgbClr val="7F0055"/>
                </a:solidFill>
                <a:latin typeface="Consolas"/>
              </a:rPr>
              <a:t>break</a:t>
            </a:r>
            <a:r>
              <a:rPr lang="en-US" b="1" dirty="0" smtClean="0">
                <a:solidFill>
                  <a:srgbClr val="000000"/>
                </a:solidFill>
                <a:latin typeface="Consolas"/>
              </a:rPr>
              <a:t>;</a:t>
            </a:r>
          </a:p>
          <a:p>
            <a:pPr lvl="3"/>
            <a:r>
              <a:rPr lang="en-US" b="1" dirty="0" smtClean="0">
                <a:solidFill>
                  <a:srgbClr val="7F0055"/>
                </a:solidFill>
                <a:latin typeface="Consolas"/>
              </a:rPr>
              <a:t>default</a:t>
            </a:r>
            <a:r>
              <a:rPr lang="en-US" b="1" dirty="0" smtClean="0">
                <a:solidFill>
                  <a:srgbClr val="000000"/>
                </a:solidFill>
                <a:latin typeface="Consolas"/>
              </a:rPr>
              <a:t>:</a:t>
            </a:r>
          </a:p>
          <a:p>
            <a:pPr lvl="3"/>
            <a:r>
              <a:rPr lang="en-US" dirty="0" smtClean="0">
                <a:solidFill>
                  <a:srgbClr val="000000"/>
                </a:solidFill>
                <a:latin typeface="Consolas"/>
              </a:rPr>
              <a:t>	</a:t>
            </a:r>
            <a:r>
              <a:rPr lang="en-US" dirty="0" err="1" smtClean="0">
                <a:solidFill>
                  <a:srgbClr val="000000"/>
                </a:solidFill>
                <a:latin typeface="Consolas"/>
              </a:rPr>
              <a:t>System.</a:t>
            </a:r>
            <a:r>
              <a:rPr lang="en-US" b="1" i="1" dirty="0" err="1" smtClean="0">
                <a:solidFill>
                  <a:srgbClr val="0000C0"/>
                </a:solidFill>
                <a:latin typeface="Consolas"/>
              </a:rPr>
              <a:t>out</a:t>
            </a:r>
            <a:r>
              <a:rPr lang="en-US" b="1" i="1" dirty="0" err="1" smtClean="0">
                <a:solidFill>
                  <a:srgbClr val="000000"/>
                </a:solidFill>
                <a:latin typeface="Consolas"/>
              </a:rPr>
              <a:t>.println</a:t>
            </a:r>
            <a:r>
              <a:rPr lang="en-US" b="1" i="1" dirty="0" smtClean="0">
                <a:solidFill>
                  <a:srgbClr val="000000"/>
                </a:solidFill>
                <a:latin typeface="Consolas"/>
              </a:rPr>
              <a:t>(</a:t>
            </a:r>
            <a:r>
              <a:rPr lang="en-US" b="1" i="1" dirty="0" smtClean="0">
                <a:solidFill>
                  <a:srgbClr val="2A00FF"/>
                </a:solidFill>
                <a:latin typeface="Consolas"/>
              </a:rPr>
              <a:t>"Not 10 or 20"</a:t>
            </a:r>
            <a:r>
              <a:rPr lang="en-US" b="1" i="1" dirty="0" smtClean="0">
                <a:solidFill>
                  <a:srgbClr val="000000"/>
                </a:solidFill>
                <a:latin typeface="Consolas"/>
              </a:rPr>
              <a:t>);</a:t>
            </a:r>
          </a:p>
          <a:p>
            <a:pPr lvl="2"/>
            <a:r>
              <a:rPr lang="en-US" dirty="0" smtClean="0">
                <a:solidFill>
                  <a:srgbClr val="000000"/>
                </a:solidFill>
                <a:latin typeface="Consolas"/>
              </a:rPr>
              <a:t>}</a:t>
            </a:r>
          </a:p>
          <a:p>
            <a:pPr lvl="1"/>
            <a:r>
              <a:rPr lang="en-US" dirty="0" smtClean="0">
                <a:solidFill>
                  <a:srgbClr val="000000"/>
                </a:solidFill>
                <a:latin typeface="Consolas"/>
              </a:rPr>
              <a:t>}</a:t>
            </a:r>
          </a:p>
          <a:p>
            <a:r>
              <a:rPr lang="en-US" dirty="0" smtClean="0">
                <a:solidFill>
                  <a:srgbClr val="000000"/>
                </a:solidFill>
                <a:latin typeface="Consolas"/>
              </a:rPr>
              <a:t>}</a:t>
            </a:r>
          </a:p>
        </p:txBody>
      </p:sp>
    </p:spTree>
    <p:extLst>
      <p:ext uri="{BB962C8B-B14F-4D97-AF65-F5344CB8AC3E}">
        <p14:creationId xmlns:p14="http://schemas.microsoft.com/office/powerpoint/2010/main" val="2325481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JAVA</a:t>
            </a:r>
            <a:endParaRPr lang="en-US" dirty="0"/>
          </a:p>
        </p:txBody>
      </p:sp>
      <p:sp>
        <p:nvSpPr>
          <p:cNvPr id="3" name="Content Placeholder 2"/>
          <p:cNvSpPr>
            <a:spLocks noGrp="1"/>
          </p:cNvSpPr>
          <p:nvPr>
            <p:ph idx="1"/>
          </p:nvPr>
        </p:nvSpPr>
        <p:spPr/>
        <p:txBody>
          <a:bodyPr/>
          <a:lstStyle/>
          <a:p>
            <a:r>
              <a:rPr lang="en-US" dirty="0"/>
              <a:t>Java is a general-purpose computer-programming language that is open source, platform independent, object-oriented and specifically designed to have as few implementation dependencies as possible</a:t>
            </a:r>
            <a:r>
              <a:rPr lang="en-US" dirty="0" smtClean="0"/>
              <a:t>.</a:t>
            </a:r>
          </a:p>
          <a:p>
            <a:r>
              <a:rPr lang="en-US" dirty="0"/>
              <a:t>Java was originally developed by </a:t>
            </a:r>
            <a:r>
              <a:rPr lang="en-US" b="1" dirty="0"/>
              <a:t>James Gosling </a:t>
            </a:r>
            <a:r>
              <a:rPr lang="en-US" dirty="0"/>
              <a:t>at Sun Microsystems and released in </a:t>
            </a:r>
            <a:r>
              <a:rPr lang="en-US" dirty="0" smtClean="0"/>
              <a:t>1995.</a:t>
            </a:r>
          </a:p>
          <a:p>
            <a:r>
              <a:rPr lang="en-US" dirty="0" smtClean="0"/>
              <a:t>Java was initially </a:t>
            </a:r>
            <a:r>
              <a:rPr lang="en-US" dirty="0"/>
              <a:t>named as Oak </a:t>
            </a:r>
            <a:r>
              <a:rPr lang="en-US" dirty="0" smtClean="0"/>
              <a:t>language and renamed to JAVA in 1995.</a:t>
            </a:r>
          </a:p>
          <a:p>
            <a:endParaRPr lang="en-US" dirty="0"/>
          </a:p>
          <a:p>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780483879"/>
              </p:ext>
            </p:extLst>
          </p:nvPr>
        </p:nvGraphicFramePr>
        <p:xfrm>
          <a:off x="500062" y="2834506"/>
          <a:ext cx="11477625" cy="3017520"/>
        </p:xfrm>
        <a:graphic>
          <a:graphicData uri="http://schemas.openxmlformats.org/drawingml/2006/table">
            <a:tbl>
              <a:tblPr bandRow="1">
                <a:tableStyleId>{5C22544A-7EE6-4342-B048-85BDC9FD1C3A}</a:tableStyleId>
              </a:tblPr>
              <a:tblGrid>
                <a:gridCol w="3143251">
                  <a:extLst>
                    <a:ext uri="{9D8B030D-6E8A-4147-A177-3AD203B41FA5}">
                      <a16:colId xmlns:a16="http://schemas.microsoft.com/office/drawing/2014/main" xmlns="" val="20000"/>
                    </a:ext>
                  </a:extLst>
                </a:gridCol>
                <a:gridCol w="8334374">
                  <a:extLst>
                    <a:ext uri="{9D8B030D-6E8A-4147-A177-3AD203B41FA5}">
                      <a16:colId xmlns:a16="http://schemas.microsoft.com/office/drawing/2014/main" xmlns="" val="20001"/>
                    </a:ext>
                  </a:extLst>
                </a:gridCol>
              </a:tblGrid>
              <a:tr h="325944">
                <a:tc>
                  <a:txBody>
                    <a:bodyPr/>
                    <a:lstStyle/>
                    <a:p>
                      <a:r>
                        <a:rPr lang="en-IN" dirty="0" smtClean="0"/>
                        <a:t>Current Version</a:t>
                      </a:r>
                      <a:endParaRPr lang="en-US" dirty="0"/>
                    </a:p>
                  </a:txBody>
                  <a:tcPr/>
                </a:tc>
                <a:tc>
                  <a:txBody>
                    <a:bodyPr/>
                    <a:lstStyle/>
                    <a:p>
                      <a:r>
                        <a:rPr lang="en-IN" dirty="0" smtClean="0"/>
                        <a:t>Java SE 19 (as</a:t>
                      </a:r>
                      <a:r>
                        <a:rPr lang="en-IN" baseline="0" dirty="0" smtClean="0"/>
                        <a:t> </a:t>
                      </a:r>
                      <a:r>
                        <a:rPr lang="en-IN" baseline="0" smtClean="0"/>
                        <a:t>of jan-2023)</a:t>
                      </a:r>
                      <a:endParaRPr lang="en-US" dirty="0"/>
                    </a:p>
                  </a:txBody>
                  <a:tcPr/>
                </a:tc>
                <a:extLst>
                  <a:ext uri="{0D108BD9-81ED-4DB2-BD59-A6C34878D82A}">
                    <a16:rowId xmlns:a16="http://schemas.microsoft.com/office/drawing/2014/main" xmlns="" val="10000"/>
                  </a:ext>
                </a:extLst>
              </a:tr>
              <a:tr h="325944">
                <a:tc>
                  <a:txBody>
                    <a:bodyPr/>
                    <a:lstStyle/>
                    <a:p>
                      <a:r>
                        <a:rPr lang="en-US" dirty="0" smtClean="0"/>
                        <a:t>Version</a:t>
                      </a:r>
                      <a:r>
                        <a:rPr lang="en-US" baseline="0" dirty="0" smtClean="0"/>
                        <a:t> we will use</a:t>
                      </a:r>
                      <a:endParaRPr lang="en-US" dirty="0"/>
                    </a:p>
                  </a:txBody>
                  <a:tcPr/>
                </a:tc>
                <a:tc>
                  <a:txBody>
                    <a:bodyPr/>
                    <a:lstStyle/>
                    <a:p>
                      <a:r>
                        <a:rPr lang="en-IN" dirty="0" smtClean="0"/>
                        <a:t>Java SE 17 (LTS)</a:t>
                      </a:r>
                      <a:endParaRPr lang="en-US" dirty="0"/>
                    </a:p>
                  </a:txBody>
                  <a:tcPr/>
                </a:tc>
                <a:extLst>
                  <a:ext uri="{0D108BD9-81ED-4DB2-BD59-A6C34878D82A}">
                    <a16:rowId xmlns:a16="http://schemas.microsoft.com/office/drawing/2014/main" xmlns="" val="10001"/>
                  </a:ext>
                </a:extLst>
              </a:tr>
              <a:tr h="325944">
                <a:tc>
                  <a:txBody>
                    <a:bodyPr/>
                    <a:lstStyle/>
                    <a:p>
                      <a:r>
                        <a:rPr lang="en-IN" dirty="0" smtClean="0"/>
                        <a:t>Setup size</a:t>
                      </a:r>
                      <a:endParaRPr lang="en-US" dirty="0"/>
                    </a:p>
                  </a:txBody>
                  <a:tcPr/>
                </a:tc>
                <a:tc>
                  <a:txBody>
                    <a:bodyPr/>
                    <a:lstStyle/>
                    <a:p>
                      <a:r>
                        <a:rPr lang="en-IN" smtClean="0"/>
                        <a:t>155</a:t>
                      </a:r>
                      <a:r>
                        <a:rPr lang="en-IN" baseline="0" smtClean="0"/>
                        <a:t> </a:t>
                      </a:r>
                      <a:r>
                        <a:rPr lang="en-IN" baseline="0" dirty="0" smtClean="0"/>
                        <a:t>MB (Linux), 152 MB (Windows x64)</a:t>
                      </a:r>
                      <a:endParaRPr lang="en-US" dirty="0"/>
                    </a:p>
                  </a:txBody>
                  <a:tcPr/>
                </a:tc>
                <a:extLst>
                  <a:ext uri="{0D108BD9-81ED-4DB2-BD59-A6C34878D82A}">
                    <a16:rowId xmlns:a16="http://schemas.microsoft.com/office/drawing/2014/main" xmlns="" val="10002"/>
                  </a:ext>
                </a:extLst>
              </a:tr>
              <a:tr h="329710">
                <a:tc>
                  <a:txBody>
                    <a:bodyPr/>
                    <a:lstStyle/>
                    <a:p>
                      <a:r>
                        <a:rPr lang="en-IN" dirty="0" smtClean="0"/>
                        <a:t>Download Link</a:t>
                      </a:r>
                      <a:endParaRPr lang="en-US" dirty="0"/>
                    </a:p>
                  </a:txBody>
                  <a:tcPr/>
                </a:tc>
                <a:tc>
                  <a:txBody>
                    <a:bodyPr/>
                    <a:lstStyle/>
                    <a:p>
                      <a:r>
                        <a:rPr lang="en-US" u="none" dirty="0" smtClean="0">
                          <a:solidFill>
                            <a:schemeClr val="tx1"/>
                          </a:solidFill>
                          <a:hlinkClick r:id="rId2"/>
                        </a:rPr>
                        <a:t>https://www.oracle.com/java/technologies/downloads/</a:t>
                      </a:r>
                      <a:endParaRPr lang="en-US" u="none" dirty="0">
                        <a:solidFill>
                          <a:schemeClr val="tx1"/>
                        </a:solidFill>
                      </a:endParaRPr>
                    </a:p>
                  </a:txBody>
                  <a:tcPr/>
                </a:tc>
                <a:extLst>
                  <a:ext uri="{0D108BD9-81ED-4DB2-BD59-A6C34878D82A}">
                    <a16:rowId xmlns:a16="http://schemas.microsoft.com/office/drawing/2014/main" xmlns="" val="10004"/>
                  </a:ext>
                </a:extLst>
              </a:tr>
              <a:tr h="325944">
                <a:tc>
                  <a:txBody>
                    <a:bodyPr/>
                    <a:lstStyle/>
                    <a:p>
                      <a:r>
                        <a:rPr lang="en-IN" dirty="0" smtClean="0"/>
                        <a:t>Official</a:t>
                      </a:r>
                      <a:r>
                        <a:rPr lang="en-IN" baseline="0" dirty="0" smtClean="0"/>
                        <a:t> Website</a:t>
                      </a:r>
                      <a:endParaRPr lang="en-US" dirty="0"/>
                    </a:p>
                  </a:txBody>
                  <a:tcPr/>
                </a:tc>
                <a:tc>
                  <a:txBody>
                    <a:bodyPr/>
                    <a:lstStyle/>
                    <a:p>
                      <a:r>
                        <a:rPr lang="en-US" dirty="0" smtClean="0"/>
                        <a:t>https://java.com</a:t>
                      </a:r>
                      <a:endParaRPr lang="en-US" dirty="0"/>
                    </a:p>
                  </a:txBody>
                  <a:tcPr/>
                </a:tc>
                <a:extLst>
                  <a:ext uri="{0D108BD9-81ED-4DB2-BD59-A6C34878D82A}">
                    <a16:rowId xmlns:a16="http://schemas.microsoft.com/office/drawing/2014/main" xmlns="" val="10005"/>
                  </a:ext>
                </a:extLst>
              </a:tr>
              <a:tr h="1179718">
                <a:tc>
                  <a:txBody>
                    <a:bodyPr/>
                    <a:lstStyle/>
                    <a:p>
                      <a:r>
                        <a:rPr lang="en-IN" b="1" dirty="0" smtClean="0"/>
                        <a:t>I</a:t>
                      </a:r>
                      <a:r>
                        <a:rPr lang="en-IN" dirty="0" smtClean="0"/>
                        <a:t>ntegrated </a:t>
                      </a:r>
                      <a:r>
                        <a:rPr lang="en-IN" b="1" dirty="0" smtClean="0"/>
                        <a:t>D</a:t>
                      </a:r>
                      <a:r>
                        <a:rPr lang="en-IN" dirty="0" smtClean="0"/>
                        <a:t>evelopment </a:t>
                      </a:r>
                      <a:r>
                        <a:rPr lang="en-IN" b="1" dirty="0" smtClean="0"/>
                        <a:t>E</a:t>
                      </a:r>
                      <a:r>
                        <a:rPr lang="en-IN" dirty="0" smtClean="0"/>
                        <a:t>nvironment</a:t>
                      </a:r>
                    </a:p>
                    <a:p>
                      <a:r>
                        <a:rPr lang="en-IN" dirty="0" smtClean="0"/>
                        <a:t>(IDE)</a:t>
                      </a:r>
                      <a:endParaRPr lang="en-US" dirty="0"/>
                    </a:p>
                  </a:txBody>
                  <a:tcPr/>
                </a:tc>
                <a:tc>
                  <a:txBody>
                    <a:bodyPr/>
                    <a:lstStyle/>
                    <a:p>
                      <a:pPr marL="342900" marR="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800" b="0" i="0" u="none" kern="1200" dirty="0" smtClean="0">
                          <a:solidFill>
                            <a:schemeClr val="dk1"/>
                          </a:solidFill>
                          <a:latin typeface="+mn-lt"/>
                          <a:ea typeface="+mn-ea"/>
                          <a:cs typeface="+mn-cs"/>
                        </a:rPr>
                        <a:t>Eclipse </a:t>
                      </a:r>
                      <a:r>
                        <a:rPr lang="en-US" sz="1800" b="0" i="0" u="none" kern="1200" dirty="0" smtClean="0">
                          <a:solidFill>
                            <a:srgbClr val="00B050"/>
                          </a:solidFill>
                          <a:latin typeface="+mn-lt"/>
                          <a:ea typeface="+mn-ea"/>
                          <a:cs typeface="+mn-cs"/>
                        </a:rPr>
                        <a:t> (going</a:t>
                      </a:r>
                      <a:r>
                        <a:rPr lang="en-US" sz="1800" b="0" i="0" u="none" kern="1200" baseline="0" dirty="0" smtClean="0">
                          <a:solidFill>
                            <a:srgbClr val="00B050"/>
                          </a:solidFill>
                          <a:latin typeface="+mn-lt"/>
                          <a:ea typeface="+mn-ea"/>
                          <a:cs typeface="+mn-cs"/>
                        </a:rPr>
                        <a:t> to use this IDE in later chapters)</a:t>
                      </a:r>
                      <a:endParaRPr lang="en-US" sz="1800" b="0" i="0" u="none" kern="1200" dirty="0" smtClean="0">
                        <a:solidFill>
                          <a:srgbClr val="00B050"/>
                        </a:solidFill>
                        <a:latin typeface="+mn-lt"/>
                        <a:ea typeface="+mn-ea"/>
                        <a:cs typeface="+mn-cs"/>
                      </a:endParaRPr>
                    </a:p>
                    <a:p>
                      <a:pPr marL="342900" marR="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800" b="0" i="0" u="none" kern="1200" dirty="0" smtClean="0">
                          <a:solidFill>
                            <a:schemeClr val="dk1"/>
                          </a:solidFill>
                          <a:latin typeface="+mn-lt"/>
                          <a:ea typeface="+mn-ea"/>
                          <a:cs typeface="+mn-cs"/>
                        </a:rPr>
                        <a:t>NetBeans</a:t>
                      </a:r>
                    </a:p>
                    <a:p>
                      <a:pPr marL="342900" marR="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800" b="0" i="0" u="none" kern="1200" dirty="0" smtClean="0">
                          <a:solidFill>
                            <a:schemeClr val="dk1"/>
                          </a:solidFill>
                          <a:latin typeface="+mn-lt"/>
                          <a:ea typeface="+mn-ea"/>
                          <a:cs typeface="+mn-cs"/>
                        </a:rPr>
                        <a:t>IntelliJ IDEA Community Edition</a:t>
                      </a:r>
                    </a:p>
                    <a:p>
                      <a:pPr marL="342900" marR="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800" b="0" i="0" u="none" kern="1200" dirty="0" smtClean="0">
                          <a:solidFill>
                            <a:schemeClr val="dk1"/>
                          </a:solidFill>
                          <a:latin typeface="+mn-lt"/>
                          <a:ea typeface="+mn-ea"/>
                          <a:cs typeface="+mn-cs"/>
                        </a:rPr>
                        <a:t>BlueJ</a:t>
                      </a:r>
                    </a:p>
                  </a:txBody>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2765142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Programs to perform (Conditional Statements)</a:t>
            </a:r>
            <a:endParaRPr lang="en-US" dirty="0"/>
          </a:p>
        </p:txBody>
      </p:sp>
      <p:sp>
        <p:nvSpPr>
          <p:cNvPr id="3" name="Content Placeholder 2"/>
          <p:cNvSpPr>
            <a:spLocks noGrp="1"/>
          </p:cNvSpPr>
          <p:nvPr>
            <p:ph idx="1"/>
          </p:nvPr>
        </p:nvSpPr>
        <p:spPr/>
        <p:txBody>
          <a:bodyPr/>
          <a:lstStyle/>
          <a:p>
            <a:pPr lvl="0"/>
            <a:r>
              <a:rPr lang="en-US" dirty="0"/>
              <a:t>Write a Java program to get a number from the user and print whether it is positive or negative.</a:t>
            </a:r>
            <a:endParaRPr lang="en-US" dirty="0" smtClean="0"/>
          </a:p>
          <a:p>
            <a:pPr lvl="0"/>
            <a:r>
              <a:rPr lang="en-US" dirty="0" smtClean="0"/>
              <a:t>Write </a:t>
            </a:r>
            <a:r>
              <a:rPr lang="en-US" dirty="0"/>
              <a:t>a program to find maximum no from given 3 no</a:t>
            </a:r>
            <a:r>
              <a:rPr lang="en-US" dirty="0" smtClean="0"/>
              <a:t>.</a:t>
            </a:r>
          </a:p>
          <a:p>
            <a:pPr lvl="0"/>
            <a:r>
              <a:rPr lang="en-US" dirty="0" smtClean="0"/>
              <a:t>The </a:t>
            </a:r>
            <a:r>
              <a:rPr lang="en-US" dirty="0"/>
              <a:t>marks obtained by a student in 5 different subjects are input through the keyboard. </a:t>
            </a:r>
          </a:p>
          <a:p>
            <a:pPr lvl="1"/>
            <a:r>
              <a:rPr lang="en-US" dirty="0"/>
              <a:t>The student gets a division as per the following rules:</a:t>
            </a:r>
          </a:p>
          <a:p>
            <a:pPr lvl="2"/>
            <a:r>
              <a:rPr lang="en-US" dirty="0"/>
              <a:t>Percentage above or equals to 60-first division</a:t>
            </a:r>
          </a:p>
          <a:p>
            <a:pPr lvl="2"/>
            <a:r>
              <a:rPr lang="en-US" dirty="0"/>
              <a:t>Percentage between 50 to 59-second division</a:t>
            </a:r>
          </a:p>
          <a:p>
            <a:pPr lvl="2"/>
            <a:r>
              <a:rPr lang="en-US" dirty="0"/>
              <a:t>Percentage between 40 and 49-Third division</a:t>
            </a:r>
          </a:p>
          <a:p>
            <a:pPr lvl="2"/>
            <a:r>
              <a:rPr lang="en-US" dirty="0"/>
              <a:t>Percentage less than 40-fail</a:t>
            </a:r>
          </a:p>
          <a:p>
            <a:pPr marL="457200" lvl="1" indent="0">
              <a:buNone/>
            </a:pPr>
            <a:r>
              <a:rPr lang="en-US" dirty="0"/>
              <a:t>Write a program to calculate the division obtained by the student</a:t>
            </a:r>
            <a:r>
              <a:rPr lang="en-US" dirty="0" smtClean="0"/>
              <a:t>.</a:t>
            </a:r>
          </a:p>
          <a:p>
            <a:pPr marL="255588" lvl="0" indent="-342900"/>
            <a:r>
              <a:rPr lang="en-US" dirty="0"/>
              <a:t>Write a Java program that takes a number from the user and displays the name of the weekday accordingly (For example if user enter 1 program should return Monday) .</a:t>
            </a:r>
          </a:p>
          <a:p>
            <a:pPr marL="255588" indent="-342900"/>
            <a:endParaRPr lang="en-US" dirty="0"/>
          </a:p>
        </p:txBody>
      </p:sp>
    </p:spTree>
    <p:extLst>
      <p:ext uri="{BB962C8B-B14F-4D97-AF65-F5344CB8AC3E}">
        <p14:creationId xmlns:p14="http://schemas.microsoft.com/office/powerpoint/2010/main" val="41788231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Looping Statement</a:t>
            </a:r>
            <a:endParaRPr lang="en-US" dirty="0"/>
          </a:p>
        </p:txBody>
      </p:sp>
      <p:sp>
        <p:nvSpPr>
          <p:cNvPr id="3" name="Content Placeholder 2"/>
          <p:cNvSpPr>
            <a:spLocks noGrp="1"/>
          </p:cNvSpPr>
          <p:nvPr>
            <p:ph idx="1"/>
          </p:nvPr>
        </p:nvSpPr>
        <p:spPr/>
        <p:txBody>
          <a:bodyPr/>
          <a:lstStyle/>
          <a:p>
            <a:r>
              <a:rPr lang="en-US" dirty="0"/>
              <a:t>Looping in programming languages is a feature which facilitates the execution of a set of instructions/functions repeatedly while some condition evaluates to true</a:t>
            </a:r>
            <a:r>
              <a:rPr lang="en-US" dirty="0" smtClean="0"/>
              <a:t>.</a:t>
            </a:r>
          </a:p>
          <a:p>
            <a:r>
              <a:rPr lang="en-US" dirty="0"/>
              <a:t>Java provides three ways for executing the loops. While all the ways provide similar basic functionality, they differ in their syntax and condition checking time</a:t>
            </a:r>
            <a:r>
              <a:rPr lang="en-US" dirty="0" smtClean="0"/>
              <a:t>.</a:t>
            </a:r>
          </a:p>
          <a:p>
            <a:pPr lvl="1"/>
            <a:r>
              <a:rPr lang="en-US" dirty="0" smtClean="0"/>
              <a:t>While loop</a:t>
            </a:r>
          </a:p>
          <a:p>
            <a:pPr lvl="1"/>
            <a:r>
              <a:rPr lang="en-US" dirty="0" smtClean="0"/>
              <a:t>Do-while loop</a:t>
            </a:r>
          </a:p>
          <a:p>
            <a:pPr lvl="1"/>
            <a:r>
              <a:rPr lang="en-US" dirty="0" smtClean="0"/>
              <a:t>For</a:t>
            </a:r>
          </a:p>
          <a:p>
            <a:pPr lvl="1"/>
            <a:r>
              <a:rPr lang="en-US" dirty="0" err="1" smtClean="0"/>
              <a:t>Foreach</a:t>
            </a:r>
            <a:r>
              <a:rPr lang="en-US" dirty="0"/>
              <a:t> </a:t>
            </a:r>
            <a:r>
              <a:rPr lang="en-US" dirty="0" smtClean="0"/>
              <a:t>(will cover this after array)</a:t>
            </a:r>
            <a:endParaRPr lang="en-US" dirty="0"/>
          </a:p>
        </p:txBody>
      </p:sp>
    </p:spTree>
    <p:extLst>
      <p:ext uri="{BB962C8B-B14F-4D97-AF65-F5344CB8AC3E}">
        <p14:creationId xmlns:p14="http://schemas.microsoft.com/office/powerpoint/2010/main" val="134242517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While Loop</a:t>
            </a:r>
            <a:endParaRPr lang="en-US" dirty="0"/>
          </a:p>
        </p:txBody>
      </p:sp>
      <p:sp>
        <p:nvSpPr>
          <p:cNvPr id="3" name="Content Placeholder 2"/>
          <p:cNvSpPr>
            <a:spLocks noGrp="1"/>
          </p:cNvSpPr>
          <p:nvPr>
            <p:ph idx="1"/>
          </p:nvPr>
        </p:nvSpPr>
        <p:spPr/>
        <p:txBody>
          <a:bodyPr/>
          <a:lstStyle/>
          <a:p>
            <a:r>
              <a:rPr lang="en-US" dirty="0"/>
              <a:t>while loop is used to iterate a part of the program several times.  while is entry control loop.</a:t>
            </a:r>
          </a:p>
          <a:p>
            <a:r>
              <a:rPr lang="en-US" dirty="0"/>
              <a:t>If the number of iteration is not fixed, it is recommended to use while loop.</a:t>
            </a:r>
          </a:p>
          <a:p>
            <a:endParaRPr lang="en-US" dirty="0"/>
          </a:p>
        </p:txBody>
      </p:sp>
      <p:sp>
        <p:nvSpPr>
          <p:cNvPr id="4" name="TextBox 3"/>
          <p:cNvSpPr txBox="1"/>
          <p:nvPr/>
        </p:nvSpPr>
        <p:spPr>
          <a:xfrm>
            <a:off x="501535" y="1839910"/>
            <a:ext cx="7010400" cy="2862322"/>
          </a:xfrm>
          <a:prstGeom prst="rect">
            <a:avLst/>
          </a:prstGeom>
          <a:noFill/>
          <a:ln w="19050">
            <a:solidFill>
              <a:schemeClr val="accent1"/>
            </a:solidFill>
            <a:prstDash val="dash"/>
          </a:ln>
        </p:spPr>
        <p:txBody>
          <a:bodyPr wrap="square" rtlCol="0">
            <a:spAutoFit/>
          </a:bodyPr>
          <a:lstStyle/>
          <a:p>
            <a:r>
              <a:rPr lang="en-US" dirty="0" smtClean="0">
                <a:solidFill>
                  <a:srgbClr val="3F7F5F"/>
                </a:solidFill>
                <a:latin typeface="Consolas"/>
              </a:rPr>
              <a:t>//code will print 1 to 9</a:t>
            </a:r>
          </a:p>
          <a:p>
            <a:r>
              <a:rPr lang="en-US" b="1" dirty="0" smtClean="0">
                <a:solidFill>
                  <a:srgbClr val="7F0055"/>
                </a:solidFill>
                <a:latin typeface="Consolas"/>
              </a:rPr>
              <a:t>public</a:t>
            </a:r>
            <a:r>
              <a:rPr lang="en-US" b="1" dirty="0" smtClean="0">
                <a:solidFill>
                  <a:srgbClr val="000000"/>
                </a:solidFill>
                <a:latin typeface="Consolas"/>
              </a:rPr>
              <a:t> </a:t>
            </a:r>
            <a:r>
              <a:rPr lang="en-US" b="1" dirty="0" smtClean="0">
                <a:solidFill>
                  <a:srgbClr val="7F0055"/>
                </a:solidFill>
                <a:latin typeface="Consolas"/>
              </a:rPr>
              <a:t>class</a:t>
            </a:r>
            <a:r>
              <a:rPr lang="en-US" b="1" dirty="0" smtClean="0">
                <a:solidFill>
                  <a:srgbClr val="000000"/>
                </a:solidFill>
                <a:latin typeface="Consolas"/>
              </a:rPr>
              <a:t> </a:t>
            </a:r>
            <a:r>
              <a:rPr lang="en-US" b="1" dirty="0" err="1" smtClean="0">
                <a:solidFill>
                  <a:srgbClr val="000000"/>
                </a:solidFill>
                <a:latin typeface="Consolas"/>
              </a:rPr>
              <a:t>WhileLoopDemo</a:t>
            </a:r>
            <a:r>
              <a:rPr lang="en-US" b="1" dirty="0" smtClean="0">
                <a:solidFill>
                  <a:srgbClr val="000000"/>
                </a:solidFill>
                <a:latin typeface="Consolas"/>
              </a:rPr>
              <a:t> {</a:t>
            </a:r>
          </a:p>
          <a:p>
            <a:pPr lvl="1"/>
            <a:r>
              <a:rPr lang="en-US" b="1" dirty="0" smtClean="0">
                <a:solidFill>
                  <a:srgbClr val="7F0055"/>
                </a:solidFill>
                <a:latin typeface="Consolas"/>
              </a:rPr>
              <a:t>public</a:t>
            </a:r>
            <a:r>
              <a:rPr lang="en-US" b="1" dirty="0" smtClean="0">
                <a:solidFill>
                  <a:srgbClr val="000000"/>
                </a:solidFill>
                <a:latin typeface="Consolas"/>
              </a:rPr>
              <a:t> </a:t>
            </a:r>
            <a:r>
              <a:rPr lang="en-US" b="1" dirty="0" smtClean="0">
                <a:solidFill>
                  <a:srgbClr val="7F0055"/>
                </a:solidFill>
                <a:latin typeface="Consolas"/>
              </a:rPr>
              <a:t>static</a:t>
            </a:r>
            <a:r>
              <a:rPr lang="en-US" b="1" dirty="0" smtClean="0">
                <a:solidFill>
                  <a:srgbClr val="000000"/>
                </a:solidFill>
                <a:latin typeface="Consolas"/>
              </a:rPr>
              <a:t> </a:t>
            </a:r>
            <a:r>
              <a:rPr lang="en-US" b="1" dirty="0" smtClean="0">
                <a:solidFill>
                  <a:srgbClr val="7F0055"/>
                </a:solidFill>
                <a:latin typeface="Consolas"/>
              </a:rPr>
              <a:t>void</a:t>
            </a:r>
            <a:r>
              <a:rPr lang="en-US" b="1" dirty="0" smtClean="0">
                <a:solidFill>
                  <a:srgbClr val="000000"/>
                </a:solidFill>
                <a:latin typeface="Consolas"/>
              </a:rPr>
              <a:t> main(String[] </a:t>
            </a:r>
            <a:r>
              <a:rPr lang="en-US" b="1" dirty="0" err="1" smtClean="0">
                <a:solidFill>
                  <a:srgbClr val="6A3E3E"/>
                </a:solidFill>
                <a:latin typeface="Consolas"/>
              </a:rPr>
              <a:t>args</a:t>
            </a:r>
            <a:r>
              <a:rPr lang="en-US" b="1" dirty="0" smtClean="0">
                <a:solidFill>
                  <a:srgbClr val="000000"/>
                </a:solidFill>
                <a:latin typeface="Consolas"/>
              </a:rPr>
              <a:t>) {</a:t>
            </a:r>
          </a:p>
          <a:p>
            <a:pPr lvl="2"/>
            <a:r>
              <a:rPr lang="en-US" b="1" dirty="0" err="1" smtClean="0">
                <a:solidFill>
                  <a:srgbClr val="7F0055"/>
                </a:solidFill>
                <a:latin typeface="Consolas"/>
              </a:rPr>
              <a:t>int</a:t>
            </a:r>
            <a:r>
              <a:rPr lang="en-US" b="1" dirty="0" smtClean="0">
                <a:solidFill>
                  <a:srgbClr val="000000"/>
                </a:solidFill>
                <a:latin typeface="Consolas"/>
              </a:rPr>
              <a:t> </a:t>
            </a:r>
            <a:r>
              <a:rPr lang="en-US" b="1" dirty="0" smtClean="0">
                <a:solidFill>
                  <a:srgbClr val="6A3E3E"/>
                </a:solidFill>
                <a:latin typeface="Consolas"/>
              </a:rPr>
              <a:t>number</a:t>
            </a:r>
            <a:r>
              <a:rPr lang="en-US" b="1" dirty="0" smtClean="0">
                <a:solidFill>
                  <a:srgbClr val="000000"/>
                </a:solidFill>
                <a:latin typeface="Consolas"/>
              </a:rPr>
              <a:t> = 1;</a:t>
            </a:r>
          </a:p>
          <a:p>
            <a:pPr lvl="2"/>
            <a:r>
              <a:rPr lang="en-US" b="1" dirty="0" smtClean="0">
                <a:solidFill>
                  <a:srgbClr val="7F0055"/>
                </a:solidFill>
                <a:latin typeface="Consolas"/>
              </a:rPr>
              <a:t>while</a:t>
            </a:r>
            <a:r>
              <a:rPr lang="en-US" b="1" dirty="0" smtClean="0">
                <a:solidFill>
                  <a:srgbClr val="000000"/>
                </a:solidFill>
                <a:latin typeface="Consolas"/>
              </a:rPr>
              <a:t>(</a:t>
            </a:r>
            <a:r>
              <a:rPr lang="en-US" b="1" dirty="0" smtClean="0">
                <a:solidFill>
                  <a:srgbClr val="6A3E3E"/>
                </a:solidFill>
                <a:latin typeface="Consolas"/>
              </a:rPr>
              <a:t>number</a:t>
            </a:r>
            <a:r>
              <a:rPr lang="en-US" b="1" dirty="0" smtClean="0">
                <a:solidFill>
                  <a:srgbClr val="000000"/>
                </a:solidFill>
                <a:latin typeface="Consolas"/>
              </a:rPr>
              <a:t> &lt; 10) {</a:t>
            </a:r>
          </a:p>
          <a:p>
            <a:pPr lvl="3"/>
            <a:r>
              <a:rPr lang="en-US" dirty="0" err="1" smtClean="0">
                <a:solidFill>
                  <a:srgbClr val="000000"/>
                </a:solidFill>
                <a:latin typeface="Consolas"/>
              </a:rPr>
              <a:t>System.</a:t>
            </a:r>
            <a:r>
              <a:rPr lang="en-US" b="1" i="1" dirty="0" err="1" smtClean="0">
                <a:solidFill>
                  <a:srgbClr val="0000C0"/>
                </a:solidFill>
                <a:latin typeface="Consolas"/>
              </a:rPr>
              <a:t>out</a:t>
            </a:r>
            <a:r>
              <a:rPr lang="en-US" b="1" i="1" dirty="0" err="1" smtClean="0">
                <a:solidFill>
                  <a:srgbClr val="000000"/>
                </a:solidFill>
                <a:latin typeface="Consolas"/>
              </a:rPr>
              <a:t>.println</a:t>
            </a:r>
            <a:r>
              <a:rPr lang="en-US" b="1" i="1" dirty="0" smtClean="0">
                <a:solidFill>
                  <a:srgbClr val="000000"/>
                </a:solidFill>
                <a:latin typeface="Consolas"/>
              </a:rPr>
              <a:t>(</a:t>
            </a:r>
            <a:r>
              <a:rPr lang="en-US" b="1" i="1" dirty="0" smtClean="0">
                <a:solidFill>
                  <a:srgbClr val="6A3E3E"/>
                </a:solidFill>
                <a:latin typeface="Consolas"/>
              </a:rPr>
              <a:t>number</a:t>
            </a:r>
            <a:r>
              <a:rPr lang="en-US" b="1" i="1" dirty="0" smtClean="0">
                <a:solidFill>
                  <a:srgbClr val="000000"/>
                </a:solidFill>
                <a:latin typeface="Consolas"/>
              </a:rPr>
              <a:t>);</a:t>
            </a:r>
          </a:p>
          <a:p>
            <a:pPr lvl="3"/>
            <a:r>
              <a:rPr lang="en-US" dirty="0" smtClean="0">
                <a:solidFill>
                  <a:srgbClr val="6A3E3E"/>
                </a:solidFill>
                <a:latin typeface="Consolas"/>
              </a:rPr>
              <a:t>number</a:t>
            </a:r>
            <a:r>
              <a:rPr lang="en-US" dirty="0" smtClean="0">
                <a:solidFill>
                  <a:srgbClr val="000000"/>
                </a:solidFill>
                <a:latin typeface="Consolas"/>
              </a:rPr>
              <a:t>++;</a:t>
            </a:r>
          </a:p>
          <a:p>
            <a:pPr lvl="2"/>
            <a:r>
              <a:rPr lang="en-US" dirty="0" smtClean="0">
                <a:solidFill>
                  <a:srgbClr val="000000"/>
                </a:solidFill>
                <a:latin typeface="Consolas"/>
              </a:rPr>
              <a:t>}</a:t>
            </a:r>
          </a:p>
          <a:p>
            <a:pPr lvl="1"/>
            <a:r>
              <a:rPr lang="en-US" dirty="0" smtClean="0">
                <a:solidFill>
                  <a:srgbClr val="000000"/>
                </a:solidFill>
                <a:latin typeface="Consolas"/>
              </a:rPr>
              <a:t>}</a:t>
            </a:r>
          </a:p>
          <a:p>
            <a:r>
              <a:rPr lang="en-US" dirty="0" smtClean="0">
                <a:solidFill>
                  <a:srgbClr val="000000"/>
                </a:solidFill>
                <a:latin typeface="Consolas"/>
              </a:rPr>
              <a:t>}</a:t>
            </a:r>
          </a:p>
        </p:txBody>
      </p:sp>
    </p:spTree>
    <p:extLst>
      <p:ext uri="{BB962C8B-B14F-4D97-AF65-F5344CB8AC3E}">
        <p14:creationId xmlns:p14="http://schemas.microsoft.com/office/powerpoint/2010/main" val="73259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Do-while Loop</a:t>
            </a:r>
            <a:endParaRPr lang="en-US" dirty="0"/>
          </a:p>
        </p:txBody>
      </p:sp>
      <p:sp>
        <p:nvSpPr>
          <p:cNvPr id="3" name="Content Placeholder 2"/>
          <p:cNvSpPr>
            <a:spLocks noGrp="1"/>
          </p:cNvSpPr>
          <p:nvPr>
            <p:ph idx="1"/>
          </p:nvPr>
        </p:nvSpPr>
        <p:spPr/>
        <p:txBody>
          <a:bodyPr/>
          <a:lstStyle/>
          <a:p>
            <a:r>
              <a:rPr lang="en-US" dirty="0"/>
              <a:t>do-while loop is executed at least once because condition is checked after loop body.</a:t>
            </a:r>
          </a:p>
          <a:p>
            <a:endParaRPr lang="en-US" dirty="0"/>
          </a:p>
        </p:txBody>
      </p:sp>
      <p:sp>
        <p:nvSpPr>
          <p:cNvPr id="4" name="TextBox 3"/>
          <p:cNvSpPr txBox="1"/>
          <p:nvPr/>
        </p:nvSpPr>
        <p:spPr>
          <a:xfrm>
            <a:off x="559723" y="1411806"/>
            <a:ext cx="7010400" cy="2862322"/>
          </a:xfrm>
          <a:prstGeom prst="rect">
            <a:avLst/>
          </a:prstGeom>
          <a:noFill/>
          <a:ln w="19050">
            <a:solidFill>
              <a:schemeClr val="accent1"/>
            </a:solidFill>
            <a:prstDash val="dash"/>
          </a:ln>
        </p:spPr>
        <p:txBody>
          <a:bodyPr wrap="square" rtlCol="0">
            <a:spAutoFit/>
          </a:bodyPr>
          <a:lstStyle/>
          <a:p>
            <a:r>
              <a:rPr lang="en-US" dirty="0" smtClean="0">
                <a:solidFill>
                  <a:srgbClr val="3F7F5F"/>
                </a:solidFill>
                <a:latin typeface="Consolas"/>
              </a:rPr>
              <a:t>//code will print 1 to 9</a:t>
            </a:r>
          </a:p>
          <a:p>
            <a:r>
              <a:rPr lang="en-US" b="1" dirty="0" smtClean="0">
                <a:solidFill>
                  <a:srgbClr val="7F0055"/>
                </a:solidFill>
                <a:latin typeface="Consolas"/>
              </a:rPr>
              <a:t>public</a:t>
            </a:r>
            <a:r>
              <a:rPr lang="en-US" b="1" dirty="0" smtClean="0">
                <a:solidFill>
                  <a:srgbClr val="000000"/>
                </a:solidFill>
                <a:latin typeface="Consolas"/>
              </a:rPr>
              <a:t> </a:t>
            </a:r>
            <a:r>
              <a:rPr lang="en-US" b="1" dirty="0" smtClean="0">
                <a:solidFill>
                  <a:srgbClr val="7F0055"/>
                </a:solidFill>
                <a:latin typeface="Consolas"/>
              </a:rPr>
              <a:t>class</a:t>
            </a:r>
            <a:r>
              <a:rPr lang="en-US" b="1" dirty="0" smtClean="0">
                <a:solidFill>
                  <a:srgbClr val="000000"/>
                </a:solidFill>
                <a:latin typeface="Consolas"/>
              </a:rPr>
              <a:t> </a:t>
            </a:r>
            <a:r>
              <a:rPr lang="en-US" b="1" dirty="0" err="1" smtClean="0">
                <a:solidFill>
                  <a:srgbClr val="000000"/>
                </a:solidFill>
                <a:latin typeface="Consolas"/>
              </a:rPr>
              <a:t>DoWhileLoopDemo</a:t>
            </a:r>
            <a:r>
              <a:rPr lang="en-US" b="1" dirty="0" smtClean="0">
                <a:solidFill>
                  <a:srgbClr val="000000"/>
                </a:solidFill>
                <a:latin typeface="Consolas"/>
              </a:rPr>
              <a:t> {</a:t>
            </a:r>
          </a:p>
          <a:p>
            <a:pPr lvl="1"/>
            <a:r>
              <a:rPr lang="en-US" b="1" dirty="0" smtClean="0">
                <a:solidFill>
                  <a:srgbClr val="7F0055"/>
                </a:solidFill>
                <a:latin typeface="Consolas"/>
              </a:rPr>
              <a:t>public</a:t>
            </a:r>
            <a:r>
              <a:rPr lang="en-US" b="1" dirty="0" smtClean="0">
                <a:solidFill>
                  <a:srgbClr val="000000"/>
                </a:solidFill>
                <a:latin typeface="Consolas"/>
              </a:rPr>
              <a:t> </a:t>
            </a:r>
            <a:r>
              <a:rPr lang="en-US" b="1" dirty="0" smtClean="0">
                <a:solidFill>
                  <a:srgbClr val="7F0055"/>
                </a:solidFill>
                <a:latin typeface="Consolas"/>
              </a:rPr>
              <a:t>static</a:t>
            </a:r>
            <a:r>
              <a:rPr lang="en-US" b="1" dirty="0" smtClean="0">
                <a:solidFill>
                  <a:srgbClr val="000000"/>
                </a:solidFill>
                <a:latin typeface="Consolas"/>
              </a:rPr>
              <a:t> </a:t>
            </a:r>
            <a:r>
              <a:rPr lang="en-US" b="1" dirty="0" smtClean="0">
                <a:solidFill>
                  <a:srgbClr val="7F0055"/>
                </a:solidFill>
                <a:latin typeface="Consolas"/>
              </a:rPr>
              <a:t>void</a:t>
            </a:r>
            <a:r>
              <a:rPr lang="en-US" b="1" dirty="0" smtClean="0">
                <a:solidFill>
                  <a:srgbClr val="000000"/>
                </a:solidFill>
                <a:latin typeface="Consolas"/>
              </a:rPr>
              <a:t> main(String[] </a:t>
            </a:r>
            <a:r>
              <a:rPr lang="en-US" b="1" dirty="0" err="1" smtClean="0">
                <a:solidFill>
                  <a:srgbClr val="6A3E3E"/>
                </a:solidFill>
                <a:latin typeface="Consolas"/>
              </a:rPr>
              <a:t>args</a:t>
            </a:r>
            <a:r>
              <a:rPr lang="en-US" b="1" dirty="0" smtClean="0">
                <a:solidFill>
                  <a:srgbClr val="000000"/>
                </a:solidFill>
                <a:latin typeface="Consolas"/>
              </a:rPr>
              <a:t>) {</a:t>
            </a:r>
          </a:p>
          <a:p>
            <a:pPr lvl="2"/>
            <a:r>
              <a:rPr lang="en-US" b="1" dirty="0" err="1" smtClean="0">
                <a:solidFill>
                  <a:srgbClr val="7F0055"/>
                </a:solidFill>
                <a:latin typeface="Consolas"/>
              </a:rPr>
              <a:t>int</a:t>
            </a:r>
            <a:r>
              <a:rPr lang="en-US" b="1" dirty="0" smtClean="0">
                <a:solidFill>
                  <a:srgbClr val="000000"/>
                </a:solidFill>
                <a:latin typeface="Consolas"/>
              </a:rPr>
              <a:t> </a:t>
            </a:r>
            <a:r>
              <a:rPr lang="en-US" b="1" dirty="0" smtClean="0">
                <a:solidFill>
                  <a:srgbClr val="6A3E3E"/>
                </a:solidFill>
                <a:latin typeface="Consolas"/>
              </a:rPr>
              <a:t>number</a:t>
            </a:r>
            <a:r>
              <a:rPr lang="en-US" b="1" dirty="0" smtClean="0">
                <a:solidFill>
                  <a:srgbClr val="000000"/>
                </a:solidFill>
                <a:latin typeface="Consolas"/>
              </a:rPr>
              <a:t> = 1;</a:t>
            </a:r>
          </a:p>
          <a:p>
            <a:pPr lvl="2"/>
            <a:r>
              <a:rPr lang="en-US" b="1" dirty="0" smtClean="0">
                <a:solidFill>
                  <a:srgbClr val="7F0055"/>
                </a:solidFill>
                <a:latin typeface="Consolas"/>
              </a:rPr>
              <a:t>do</a:t>
            </a:r>
            <a:r>
              <a:rPr lang="en-US" b="1" dirty="0" smtClean="0">
                <a:solidFill>
                  <a:srgbClr val="000000"/>
                </a:solidFill>
                <a:latin typeface="Consolas"/>
              </a:rPr>
              <a:t> {</a:t>
            </a:r>
          </a:p>
          <a:p>
            <a:pPr lvl="2"/>
            <a:r>
              <a:rPr lang="en-US" dirty="0" smtClean="0">
                <a:solidFill>
                  <a:srgbClr val="000000"/>
                </a:solidFill>
                <a:latin typeface="Consolas"/>
              </a:rPr>
              <a:t>	</a:t>
            </a:r>
            <a:r>
              <a:rPr lang="en-US" dirty="0" err="1" smtClean="0">
                <a:solidFill>
                  <a:srgbClr val="000000"/>
                </a:solidFill>
                <a:latin typeface="Consolas"/>
              </a:rPr>
              <a:t>System.</a:t>
            </a:r>
            <a:r>
              <a:rPr lang="en-US" b="1" i="1" dirty="0" err="1" smtClean="0">
                <a:solidFill>
                  <a:srgbClr val="0000C0"/>
                </a:solidFill>
                <a:latin typeface="Consolas"/>
              </a:rPr>
              <a:t>out</a:t>
            </a:r>
            <a:r>
              <a:rPr lang="en-US" b="1" i="1" dirty="0" err="1" smtClean="0">
                <a:solidFill>
                  <a:srgbClr val="000000"/>
                </a:solidFill>
                <a:latin typeface="Consolas"/>
              </a:rPr>
              <a:t>.println</a:t>
            </a:r>
            <a:r>
              <a:rPr lang="en-US" b="1" i="1" dirty="0" smtClean="0">
                <a:solidFill>
                  <a:srgbClr val="000000"/>
                </a:solidFill>
                <a:latin typeface="Consolas"/>
              </a:rPr>
              <a:t>(</a:t>
            </a:r>
            <a:r>
              <a:rPr lang="en-US" b="1" i="1" dirty="0" smtClean="0">
                <a:solidFill>
                  <a:srgbClr val="6A3E3E"/>
                </a:solidFill>
                <a:latin typeface="Consolas"/>
              </a:rPr>
              <a:t>number</a:t>
            </a:r>
            <a:r>
              <a:rPr lang="en-US" b="1" i="1" dirty="0" smtClean="0">
                <a:solidFill>
                  <a:srgbClr val="000000"/>
                </a:solidFill>
                <a:latin typeface="Consolas"/>
              </a:rPr>
              <a:t>);</a:t>
            </a:r>
          </a:p>
          <a:p>
            <a:pPr lvl="2"/>
            <a:r>
              <a:rPr lang="en-US" dirty="0" smtClean="0">
                <a:solidFill>
                  <a:srgbClr val="6A3E3E"/>
                </a:solidFill>
                <a:latin typeface="Consolas"/>
              </a:rPr>
              <a:t>	number</a:t>
            </a:r>
            <a:r>
              <a:rPr lang="en-US" dirty="0" smtClean="0">
                <a:solidFill>
                  <a:srgbClr val="000000"/>
                </a:solidFill>
                <a:latin typeface="Consolas"/>
              </a:rPr>
              <a:t>++;</a:t>
            </a:r>
          </a:p>
          <a:p>
            <a:pPr lvl="2"/>
            <a:r>
              <a:rPr lang="en-US" dirty="0" smtClean="0">
                <a:solidFill>
                  <a:srgbClr val="000000"/>
                </a:solidFill>
                <a:latin typeface="Consolas"/>
              </a:rPr>
              <a:t>}</a:t>
            </a:r>
            <a:r>
              <a:rPr lang="en-US" b="1" dirty="0" smtClean="0">
                <a:solidFill>
                  <a:srgbClr val="7F0055"/>
                </a:solidFill>
                <a:latin typeface="Consolas"/>
              </a:rPr>
              <a:t>while</a:t>
            </a:r>
            <a:r>
              <a:rPr lang="en-US" b="1" dirty="0" smtClean="0">
                <a:solidFill>
                  <a:srgbClr val="000000"/>
                </a:solidFill>
                <a:latin typeface="Consolas"/>
              </a:rPr>
              <a:t>(</a:t>
            </a:r>
            <a:r>
              <a:rPr lang="en-US" b="1" dirty="0" smtClean="0">
                <a:solidFill>
                  <a:srgbClr val="6A3E3E"/>
                </a:solidFill>
                <a:latin typeface="Consolas"/>
              </a:rPr>
              <a:t>number</a:t>
            </a:r>
            <a:r>
              <a:rPr lang="en-US" b="1" dirty="0" smtClean="0">
                <a:solidFill>
                  <a:srgbClr val="000000"/>
                </a:solidFill>
                <a:latin typeface="Consolas"/>
              </a:rPr>
              <a:t> &lt; 10) ;</a:t>
            </a:r>
          </a:p>
          <a:p>
            <a:pPr lvl="1"/>
            <a:r>
              <a:rPr lang="en-US" dirty="0" smtClean="0">
                <a:solidFill>
                  <a:srgbClr val="000000"/>
                </a:solidFill>
                <a:latin typeface="Consolas"/>
              </a:rPr>
              <a:t>}</a:t>
            </a:r>
          </a:p>
          <a:p>
            <a:r>
              <a:rPr lang="en-US" dirty="0" smtClean="0">
                <a:solidFill>
                  <a:srgbClr val="000000"/>
                </a:solidFill>
                <a:latin typeface="Consolas"/>
              </a:rPr>
              <a:t>}</a:t>
            </a:r>
          </a:p>
        </p:txBody>
      </p:sp>
    </p:spTree>
    <p:extLst>
      <p:ext uri="{BB962C8B-B14F-4D97-AF65-F5344CB8AC3E}">
        <p14:creationId xmlns:p14="http://schemas.microsoft.com/office/powerpoint/2010/main" val="2226451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For Loop</a:t>
            </a:r>
            <a:endParaRPr lang="en-US" dirty="0"/>
          </a:p>
        </p:txBody>
      </p:sp>
      <p:sp>
        <p:nvSpPr>
          <p:cNvPr id="3" name="Content Placeholder 2"/>
          <p:cNvSpPr>
            <a:spLocks noGrp="1"/>
          </p:cNvSpPr>
          <p:nvPr>
            <p:ph idx="1"/>
          </p:nvPr>
        </p:nvSpPr>
        <p:spPr/>
        <p:txBody>
          <a:bodyPr/>
          <a:lstStyle/>
          <a:p>
            <a:r>
              <a:rPr lang="en-US" dirty="0"/>
              <a:t>for loop is used to iterate a part of the program several times. </a:t>
            </a:r>
          </a:p>
          <a:p>
            <a:r>
              <a:rPr lang="en-US" dirty="0"/>
              <a:t>If the number of iteration is fixed, it is recommended to use for loop.</a:t>
            </a:r>
          </a:p>
          <a:p>
            <a:endParaRPr lang="en-US" dirty="0"/>
          </a:p>
        </p:txBody>
      </p:sp>
      <p:sp>
        <p:nvSpPr>
          <p:cNvPr id="4" name="TextBox 3"/>
          <p:cNvSpPr txBox="1"/>
          <p:nvPr/>
        </p:nvSpPr>
        <p:spPr>
          <a:xfrm>
            <a:off x="543098" y="1848224"/>
            <a:ext cx="7010400" cy="2862322"/>
          </a:xfrm>
          <a:prstGeom prst="rect">
            <a:avLst/>
          </a:prstGeom>
          <a:noFill/>
          <a:ln w="19050">
            <a:solidFill>
              <a:schemeClr val="accent1"/>
            </a:solidFill>
            <a:prstDash val="dash"/>
          </a:ln>
        </p:spPr>
        <p:txBody>
          <a:bodyPr wrap="square" rtlCol="0">
            <a:spAutoFit/>
          </a:bodyPr>
          <a:lstStyle/>
          <a:p>
            <a:r>
              <a:rPr lang="en-US" dirty="0" smtClean="0">
                <a:solidFill>
                  <a:srgbClr val="3F7F5F"/>
                </a:solidFill>
                <a:latin typeface="Consolas"/>
              </a:rPr>
              <a:t>//code will print 1 to 9</a:t>
            </a:r>
          </a:p>
          <a:p>
            <a:r>
              <a:rPr lang="en-US" b="1" dirty="0" smtClean="0">
                <a:solidFill>
                  <a:srgbClr val="7F0055"/>
                </a:solidFill>
                <a:latin typeface="Consolas"/>
              </a:rPr>
              <a:t>public</a:t>
            </a:r>
            <a:r>
              <a:rPr lang="en-US" b="1" dirty="0" smtClean="0">
                <a:solidFill>
                  <a:srgbClr val="000000"/>
                </a:solidFill>
                <a:latin typeface="Consolas"/>
              </a:rPr>
              <a:t> </a:t>
            </a:r>
            <a:r>
              <a:rPr lang="en-US" b="1" dirty="0" smtClean="0">
                <a:solidFill>
                  <a:srgbClr val="7F0055"/>
                </a:solidFill>
                <a:latin typeface="Consolas"/>
              </a:rPr>
              <a:t>class</a:t>
            </a:r>
            <a:r>
              <a:rPr lang="en-US" b="1" dirty="0" smtClean="0">
                <a:solidFill>
                  <a:srgbClr val="000000"/>
                </a:solidFill>
                <a:latin typeface="Consolas"/>
              </a:rPr>
              <a:t> </a:t>
            </a:r>
            <a:r>
              <a:rPr lang="en-US" b="1" dirty="0" err="1" smtClean="0">
                <a:solidFill>
                  <a:srgbClr val="000000"/>
                </a:solidFill>
                <a:latin typeface="Consolas"/>
              </a:rPr>
              <a:t>ForLoopDemo</a:t>
            </a:r>
            <a:r>
              <a:rPr lang="en-US" b="1" dirty="0" smtClean="0">
                <a:solidFill>
                  <a:srgbClr val="000000"/>
                </a:solidFill>
                <a:latin typeface="Consolas"/>
              </a:rPr>
              <a:t> {</a:t>
            </a:r>
          </a:p>
          <a:p>
            <a:pPr lvl="1"/>
            <a:r>
              <a:rPr lang="en-US" b="1" dirty="0" smtClean="0">
                <a:solidFill>
                  <a:srgbClr val="7F0055"/>
                </a:solidFill>
                <a:latin typeface="Consolas"/>
              </a:rPr>
              <a:t>public</a:t>
            </a:r>
            <a:r>
              <a:rPr lang="en-US" b="1" dirty="0" smtClean="0">
                <a:solidFill>
                  <a:srgbClr val="000000"/>
                </a:solidFill>
                <a:latin typeface="Consolas"/>
              </a:rPr>
              <a:t> </a:t>
            </a:r>
            <a:r>
              <a:rPr lang="en-US" b="1" dirty="0" smtClean="0">
                <a:solidFill>
                  <a:srgbClr val="7F0055"/>
                </a:solidFill>
                <a:latin typeface="Consolas"/>
              </a:rPr>
              <a:t>static</a:t>
            </a:r>
            <a:r>
              <a:rPr lang="en-US" b="1" dirty="0" smtClean="0">
                <a:solidFill>
                  <a:srgbClr val="000000"/>
                </a:solidFill>
                <a:latin typeface="Consolas"/>
              </a:rPr>
              <a:t> </a:t>
            </a:r>
            <a:r>
              <a:rPr lang="en-US" b="1" dirty="0" smtClean="0">
                <a:solidFill>
                  <a:srgbClr val="7F0055"/>
                </a:solidFill>
                <a:latin typeface="Consolas"/>
              </a:rPr>
              <a:t>void</a:t>
            </a:r>
            <a:r>
              <a:rPr lang="en-US" b="1" dirty="0" smtClean="0">
                <a:solidFill>
                  <a:srgbClr val="000000"/>
                </a:solidFill>
                <a:latin typeface="Consolas"/>
              </a:rPr>
              <a:t> main(String[] </a:t>
            </a:r>
            <a:r>
              <a:rPr lang="en-US" b="1" dirty="0" err="1" smtClean="0">
                <a:solidFill>
                  <a:srgbClr val="6A3E3E"/>
                </a:solidFill>
                <a:latin typeface="Consolas"/>
              </a:rPr>
              <a:t>args</a:t>
            </a:r>
            <a:r>
              <a:rPr lang="en-US" b="1" dirty="0" smtClean="0">
                <a:solidFill>
                  <a:srgbClr val="000000"/>
                </a:solidFill>
                <a:latin typeface="Consolas"/>
              </a:rPr>
              <a:t>) </a:t>
            </a:r>
          </a:p>
          <a:p>
            <a:pPr lvl="1"/>
            <a:r>
              <a:rPr lang="en-US" b="1" dirty="0" smtClean="0">
                <a:solidFill>
                  <a:srgbClr val="000000"/>
                </a:solidFill>
                <a:latin typeface="Consolas"/>
              </a:rPr>
              <a:t>{</a:t>
            </a:r>
          </a:p>
          <a:p>
            <a:pPr lvl="2"/>
            <a:r>
              <a:rPr lang="en-US" b="1" dirty="0" smtClean="0">
                <a:solidFill>
                  <a:srgbClr val="7F0055"/>
                </a:solidFill>
                <a:latin typeface="Consolas"/>
              </a:rPr>
              <a:t>for</a:t>
            </a:r>
            <a:r>
              <a:rPr lang="en-US" b="1" dirty="0" smtClean="0">
                <a:solidFill>
                  <a:srgbClr val="000000"/>
                </a:solidFill>
                <a:latin typeface="Consolas"/>
              </a:rPr>
              <a:t>(</a:t>
            </a:r>
            <a:r>
              <a:rPr lang="en-US" b="1" dirty="0" err="1" smtClean="0">
                <a:solidFill>
                  <a:srgbClr val="7F0055"/>
                </a:solidFill>
                <a:latin typeface="Consolas"/>
              </a:rPr>
              <a:t>int</a:t>
            </a:r>
            <a:r>
              <a:rPr lang="en-US" b="1" dirty="0" smtClean="0">
                <a:solidFill>
                  <a:srgbClr val="000000"/>
                </a:solidFill>
                <a:latin typeface="Consolas"/>
              </a:rPr>
              <a:t> </a:t>
            </a:r>
            <a:r>
              <a:rPr lang="en-US" b="1" dirty="0" smtClean="0">
                <a:solidFill>
                  <a:srgbClr val="6A3E3E"/>
                </a:solidFill>
                <a:latin typeface="Consolas"/>
              </a:rPr>
              <a:t>number</a:t>
            </a:r>
            <a:r>
              <a:rPr lang="en-US" b="1" dirty="0" smtClean="0">
                <a:solidFill>
                  <a:srgbClr val="000000"/>
                </a:solidFill>
                <a:latin typeface="Consolas"/>
              </a:rPr>
              <a:t>=1;</a:t>
            </a:r>
            <a:r>
              <a:rPr lang="en-US" b="1" dirty="0" smtClean="0">
                <a:solidFill>
                  <a:srgbClr val="6A3E3E"/>
                </a:solidFill>
                <a:latin typeface="Consolas"/>
              </a:rPr>
              <a:t>number</a:t>
            </a:r>
            <a:r>
              <a:rPr lang="en-US" b="1" dirty="0" smtClean="0">
                <a:solidFill>
                  <a:srgbClr val="000000"/>
                </a:solidFill>
                <a:latin typeface="Consolas"/>
              </a:rPr>
              <a:t>&lt;10;</a:t>
            </a:r>
            <a:r>
              <a:rPr lang="en-US" b="1" dirty="0" smtClean="0">
                <a:solidFill>
                  <a:srgbClr val="6A3E3E"/>
                </a:solidFill>
                <a:latin typeface="Consolas"/>
              </a:rPr>
              <a:t>number</a:t>
            </a:r>
            <a:r>
              <a:rPr lang="en-US" b="1" dirty="0" smtClean="0">
                <a:solidFill>
                  <a:srgbClr val="000000"/>
                </a:solidFill>
                <a:latin typeface="Consolas"/>
              </a:rPr>
              <a:t>++)</a:t>
            </a:r>
          </a:p>
          <a:p>
            <a:pPr lvl="2"/>
            <a:r>
              <a:rPr lang="en-US" dirty="0" smtClean="0">
                <a:solidFill>
                  <a:srgbClr val="000000"/>
                </a:solidFill>
                <a:latin typeface="Consolas"/>
              </a:rPr>
              <a:t>{</a:t>
            </a:r>
          </a:p>
          <a:p>
            <a:pPr lvl="2"/>
            <a:r>
              <a:rPr lang="en-US" dirty="0" smtClean="0">
                <a:solidFill>
                  <a:srgbClr val="000000"/>
                </a:solidFill>
                <a:latin typeface="Consolas"/>
              </a:rPr>
              <a:t>	</a:t>
            </a:r>
            <a:r>
              <a:rPr lang="en-US" dirty="0" err="1" smtClean="0">
                <a:solidFill>
                  <a:srgbClr val="000000"/>
                </a:solidFill>
                <a:latin typeface="Consolas"/>
              </a:rPr>
              <a:t>System.</a:t>
            </a:r>
            <a:r>
              <a:rPr lang="en-US" b="1" i="1" dirty="0" err="1" smtClean="0">
                <a:solidFill>
                  <a:srgbClr val="0000C0"/>
                </a:solidFill>
                <a:latin typeface="Consolas"/>
              </a:rPr>
              <a:t>out</a:t>
            </a:r>
            <a:r>
              <a:rPr lang="en-US" b="1" i="1" dirty="0" err="1" smtClean="0">
                <a:solidFill>
                  <a:srgbClr val="000000"/>
                </a:solidFill>
                <a:latin typeface="Consolas"/>
              </a:rPr>
              <a:t>.println</a:t>
            </a:r>
            <a:r>
              <a:rPr lang="en-US" b="1" i="1" dirty="0" smtClean="0">
                <a:solidFill>
                  <a:srgbClr val="000000"/>
                </a:solidFill>
                <a:latin typeface="Consolas"/>
              </a:rPr>
              <a:t>(</a:t>
            </a:r>
            <a:r>
              <a:rPr lang="en-US" b="1" i="1" dirty="0" smtClean="0">
                <a:solidFill>
                  <a:srgbClr val="6A3E3E"/>
                </a:solidFill>
                <a:latin typeface="Consolas"/>
              </a:rPr>
              <a:t>number</a:t>
            </a:r>
            <a:r>
              <a:rPr lang="en-US" b="1" i="1" dirty="0" smtClean="0">
                <a:solidFill>
                  <a:srgbClr val="000000"/>
                </a:solidFill>
                <a:latin typeface="Consolas"/>
              </a:rPr>
              <a:t>);</a:t>
            </a:r>
          </a:p>
          <a:p>
            <a:pPr lvl="2"/>
            <a:r>
              <a:rPr lang="en-US" dirty="0" smtClean="0">
                <a:solidFill>
                  <a:srgbClr val="000000"/>
                </a:solidFill>
                <a:latin typeface="Consolas"/>
              </a:rPr>
              <a:t>}</a:t>
            </a:r>
          </a:p>
          <a:p>
            <a:pPr lvl="1"/>
            <a:r>
              <a:rPr lang="en-US" dirty="0" smtClean="0">
                <a:solidFill>
                  <a:srgbClr val="000000"/>
                </a:solidFill>
                <a:latin typeface="Consolas"/>
              </a:rPr>
              <a:t>}</a:t>
            </a:r>
          </a:p>
          <a:p>
            <a:r>
              <a:rPr lang="en-IN" dirty="0" smtClean="0">
                <a:solidFill>
                  <a:srgbClr val="000000"/>
                </a:solidFill>
                <a:latin typeface="Consolas"/>
              </a:rPr>
              <a:t>}</a:t>
            </a:r>
            <a:endParaRPr lang="en-US" dirty="0" smtClean="0">
              <a:solidFill>
                <a:srgbClr val="000000"/>
              </a:solidFill>
              <a:latin typeface="Consolas"/>
            </a:endParaRPr>
          </a:p>
        </p:txBody>
      </p:sp>
    </p:spTree>
    <p:extLst>
      <p:ext uri="{BB962C8B-B14F-4D97-AF65-F5344CB8AC3E}">
        <p14:creationId xmlns:p14="http://schemas.microsoft.com/office/powerpoint/2010/main" val="51966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Nested Loop</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21889693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Programs to perform </a:t>
            </a:r>
            <a:r>
              <a:rPr lang="en-US" dirty="0" smtClean="0"/>
              <a:t>(Looping </a:t>
            </a:r>
            <a:r>
              <a:rPr lang="en-US" dirty="0"/>
              <a:t>Statements)</a:t>
            </a:r>
          </a:p>
        </p:txBody>
      </p:sp>
      <p:sp>
        <p:nvSpPr>
          <p:cNvPr id="3" name="Content Placeholder 2"/>
          <p:cNvSpPr>
            <a:spLocks noGrp="1"/>
          </p:cNvSpPr>
          <p:nvPr>
            <p:ph idx="1"/>
          </p:nvPr>
        </p:nvSpPr>
        <p:spPr/>
        <p:txBody>
          <a:bodyPr/>
          <a:lstStyle/>
          <a:p>
            <a:r>
              <a:rPr lang="en-US" dirty="0" smtClean="0"/>
              <a:t>Write a program to print first n odd numbers.</a:t>
            </a:r>
          </a:p>
          <a:p>
            <a:r>
              <a:rPr lang="en-US" dirty="0" smtClean="0"/>
              <a:t>Write </a:t>
            </a:r>
            <a:r>
              <a:rPr lang="en-US" dirty="0"/>
              <a:t>a program to check that the given number is prime or not</a:t>
            </a:r>
            <a:r>
              <a:rPr lang="en-US" dirty="0" smtClean="0"/>
              <a:t>.</a:t>
            </a:r>
          </a:p>
          <a:p>
            <a:r>
              <a:rPr lang="en-US" dirty="0" smtClean="0"/>
              <a:t>Write a program to draw given patterns,</a:t>
            </a:r>
          </a:p>
          <a:p>
            <a:endParaRPr lang="en-US" dirty="0"/>
          </a:p>
          <a:p>
            <a:endParaRPr lang="en-US" dirty="0" smtClean="0"/>
          </a:p>
          <a:p>
            <a:endParaRPr lang="en-US" dirty="0"/>
          </a:p>
          <a:p>
            <a:endParaRPr lang="en-US" dirty="0" smtClean="0"/>
          </a:p>
          <a:p>
            <a:endParaRPr lang="en-US" dirty="0"/>
          </a:p>
          <a:p>
            <a:pPr marL="0" indent="0">
              <a:buNone/>
            </a:pPr>
            <a:endParaRPr lang="en-US" dirty="0" smtClean="0"/>
          </a:p>
          <a:p>
            <a:pPr lvl="1"/>
            <a:endParaRPr lang="en-US" dirty="0"/>
          </a:p>
        </p:txBody>
      </p:sp>
      <p:pic>
        <p:nvPicPr>
          <p:cNvPr id="5" name="Picture 4"/>
          <p:cNvPicPr>
            <a:picLocks noChangeAspect="1"/>
          </p:cNvPicPr>
          <p:nvPr/>
        </p:nvPicPr>
        <p:blipFill>
          <a:blip r:embed="rId2"/>
          <a:stretch>
            <a:fillRect/>
          </a:stretch>
        </p:blipFill>
        <p:spPr>
          <a:xfrm>
            <a:off x="504913" y="2302842"/>
            <a:ext cx="1108388" cy="1175158"/>
          </a:xfrm>
          <a:prstGeom prst="rect">
            <a:avLst/>
          </a:prstGeom>
        </p:spPr>
      </p:pic>
      <p:pic>
        <p:nvPicPr>
          <p:cNvPr id="6" name="Picture 5"/>
          <p:cNvPicPr>
            <a:picLocks noChangeAspect="1"/>
          </p:cNvPicPr>
          <p:nvPr/>
        </p:nvPicPr>
        <p:blipFill>
          <a:blip r:embed="rId3"/>
          <a:stretch>
            <a:fillRect/>
          </a:stretch>
        </p:blipFill>
        <p:spPr>
          <a:xfrm>
            <a:off x="5350367" y="2209382"/>
            <a:ext cx="1276350" cy="1276350"/>
          </a:xfrm>
          <a:prstGeom prst="rect">
            <a:avLst/>
          </a:prstGeom>
        </p:spPr>
      </p:pic>
      <p:pic>
        <p:nvPicPr>
          <p:cNvPr id="7" name="Picture 6"/>
          <p:cNvPicPr>
            <a:picLocks noChangeAspect="1"/>
          </p:cNvPicPr>
          <p:nvPr/>
        </p:nvPicPr>
        <p:blipFill>
          <a:blip r:embed="rId4"/>
          <a:stretch>
            <a:fillRect/>
          </a:stretch>
        </p:blipFill>
        <p:spPr>
          <a:xfrm>
            <a:off x="1763619" y="2236167"/>
            <a:ext cx="1057275" cy="1343025"/>
          </a:xfrm>
          <a:prstGeom prst="rect">
            <a:avLst/>
          </a:prstGeom>
        </p:spPr>
      </p:pic>
      <p:pic>
        <p:nvPicPr>
          <p:cNvPr id="9" name="Picture 8"/>
          <p:cNvPicPr>
            <a:picLocks noChangeAspect="1"/>
          </p:cNvPicPr>
          <p:nvPr/>
        </p:nvPicPr>
        <p:blipFill>
          <a:blip r:embed="rId5"/>
          <a:stretch>
            <a:fillRect/>
          </a:stretch>
        </p:blipFill>
        <p:spPr>
          <a:xfrm>
            <a:off x="4268074" y="2228432"/>
            <a:ext cx="981075" cy="1257300"/>
          </a:xfrm>
          <a:prstGeom prst="rect">
            <a:avLst/>
          </a:prstGeom>
        </p:spPr>
      </p:pic>
      <p:pic>
        <p:nvPicPr>
          <p:cNvPr id="10" name="Picture 9"/>
          <p:cNvPicPr>
            <a:picLocks noChangeAspect="1"/>
          </p:cNvPicPr>
          <p:nvPr/>
        </p:nvPicPr>
        <p:blipFill>
          <a:blip r:embed="rId6"/>
          <a:stretch>
            <a:fillRect/>
          </a:stretch>
        </p:blipFill>
        <p:spPr>
          <a:xfrm>
            <a:off x="6801844" y="2160447"/>
            <a:ext cx="1019175" cy="2190750"/>
          </a:xfrm>
          <a:prstGeom prst="rect">
            <a:avLst/>
          </a:prstGeom>
        </p:spPr>
      </p:pic>
      <p:pic>
        <p:nvPicPr>
          <p:cNvPr id="11" name="Picture 10"/>
          <p:cNvPicPr>
            <a:picLocks noChangeAspect="1"/>
          </p:cNvPicPr>
          <p:nvPr/>
        </p:nvPicPr>
        <p:blipFill>
          <a:blip r:embed="rId7"/>
          <a:stretch>
            <a:fillRect/>
          </a:stretch>
        </p:blipFill>
        <p:spPr>
          <a:xfrm>
            <a:off x="2971212" y="2345704"/>
            <a:ext cx="1104900" cy="1190625"/>
          </a:xfrm>
          <a:prstGeom prst="rect">
            <a:avLst/>
          </a:prstGeom>
        </p:spPr>
      </p:pic>
      <p:pic>
        <p:nvPicPr>
          <p:cNvPr id="13" name="Picture 12"/>
          <p:cNvPicPr>
            <a:picLocks noChangeAspect="1"/>
          </p:cNvPicPr>
          <p:nvPr/>
        </p:nvPicPr>
        <p:blipFill>
          <a:blip r:embed="rId8"/>
          <a:stretch>
            <a:fillRect/>
          </a:stretch>
        </p:blipFill>
        <p:spPr>
          <a:xfrm>
            <a:off x="7922237" y="2302842"/>
            <a:ext cx="1247775" cy="2048355"/>
          </a:xfrm>
          <a:prstGeom prst="rect">
            <a:avLst/>
          </a:prstGeom>
        </p:spPr>
      </p:pic>
      <p:pic>
        <p:nvPicPr>
          <p:cNvPr id="14" name="Picture 13"/>
          <p:cNvPicPr>
            <a:picLocks noChangeAspect="1"/>
          </p:cNvPicPr>
          <p:nvPr/>
        </p:nvPicPr>
        <p:blipFill>
          <a:blip r:embed="rId9"/>
          <a:stretch>
            <a:fillRect/>
          </a:stretch>
        </p:blipFill>
        <p:spPr>
          <a:xfrm>
            <a:off x="431053" y="4598203"/>
            <a:ext cx="1104900" cy="1285875"/>
          </a:xfrm>
          <a:prstGeom prst="rect">
            <a:avLst/>
          </a:prstGeom>
        </p:spPr>
      </p:pic>
      <p:pic>
        <p:nvPicPr>
          <p:cNvPr id="15" name="Picture 14"/>
          <p:cNvPicPr>
            <a:picLocks noChangeAspect="1"/>
          </p:cNvPicPr>
          <p:nvPr/>
        </p:nvPicPr>
        <p:blipFill>
          <a:blip r:embed="rId10"/>
          <a:stretch>
            <a:fillRect/>
          </a:stretch>
        </p:blipFill>
        <p:spPr>
          <a:xfrm>
            <a:off x="2072033" y="4272671"/>
            <a:ext cx="1343025" cy="1936938"/>
          </a:xfrm>
          <a:prstGeom prst="rect">
            <a:avLst/>
          </a:prstGeom>
        </p:spPr>
      </p:pic>
      <p:pic>
        <p:nvPicPr>
          <p:cNvPr id="16" name="Picture 15"/>
          <p:cNvPicPr>
            <a:picLocks noChangeAspect="1"/>
          </p:cNvPicPr>
          <p:nvPr/>
        </p:nvPicPr>
        <p:blipFill>
          <a:blip r:embed="rId11"/>
          <a:stretch>
            <a:fillRect/>
          </a:stretch>
        </p:blipFill>
        <p:spPr>
          <a:xfrm>
            <a:off x="9483842" y="2302842"/>
            <a:ext cx="1428750" cy="1276350"/>
          </a:xfrm>
          <a:prstGeom prst="rect">
            <a:avLst/>
          </a:prstGeom>
        </p:spPr>
      </p:pic>
    </p:spTree>
    <p:extLst>
      <p:ext uri="{BB962C8B-B14F-4D97-AF65-F5344CB8AC3E}">
        <p14:creationId xmlns:p14="http://schemas.microsoft.com/office/powerpoint/2010/main" val="343182585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Break statement</a:t>
            </a:r>
            <a:endParaRPr lang="en-US" dirty="0"/>
          </a:p>
        </p:txBody>
      </p:sp>
      <p:sp>
        <p:nvSpPr>
          <p:cNvPr id="3" name="Content Placeholder 2"/>
          <p:cNvSpPr>
            <a:spLocks noGrp="1"/>
          </p:cNvSpPr>
          <p:nvPr>
            <p:ph idx="1"/>
          </p:nvPr>
        </p:nvSpPr>
        <p:spPr/>
        <p:txBody>
          <a:bodyPr/>
          <a:lstStyle/>
          <a:p>
            <a:r>
              <a:rPr lang="en-US" dirty="0"/>
              <a:t>When a break statement is encountered inside a loop, the loop is immediately terminated and the program control resumes at the next statement following the loop.</a:t>
            </a:r>
          </a:p>
          <a:p>
            <a:endParaRPr lang="en-US" dirty="0"/>
          </a:p>
        </p:txBody>
      </p:sp>
      <p:sp>
        <p:nvSpPr>
          <p:cNvPr id="4" name="TextBox 3"/>
          <p:cNvSpPr txBox="1"/>
          <p:nvPr/>
        </p:nvSpPr>
        <p:spPr>
          <a:xfrm>
            <a:off x="534785" y="1673567"/>
            <a:ext cx="7010400" cy="3970318"/>
          </a:xfrm>
          <a:prstGeom prst="rect">
            <a:avLst/>
          </a:prstGeom>
          <a:noFill/>
          <a:ln w="19050">
            <a:solidFill>
              <a:schemeClr val="accent1"/>
            </a:solidFill>
            <a:prstDash val="dash"/>
          </a:ln>
        </p:spPr>
        <p:txBody>
          <a:bodyPr wrap="square" rtlCol="0">
            <a:spAutoFit/>
          </a:bodyPr>
          <a:lstStyle/>
          <a:p>
            <a:r>
              <a:rPr lang="en-US" dirty="0" smtClean="0">
                <a:solidFill>
                  <a:srgbClr val="3F7F5F"/>
                </a:solidFill>
                <a:latin typeface="Consolas"/>
              </a:rPr>
              <a:t>//code will print 1 to 4 followed by “After Loop”</a:t>
            </a:r>
          </a:p>
          <a:p>
            <a:r>
              <a:rPr lang="en-US" b="1" dirty="0" smtClean="0">
                <a:solidFill>
                  <a:srgbClr val="7F0055"/>
                </a:solidFill>
                <a:latin typeface="Consolas"/>
              </a:rPr>
              <a:t>public</a:t>
            </a:r>
            <a:r>
              <a:rPr lang="en-US" b="1" dirty="0" smtClean="0">
                <a:solidFill>
                  <a:srgbClr val="000000"/>
                </a:solidFill>
                <a:latin typeface="Consolas"/>
              </a:rPr>
              <a:t> </a:t>
            </a:r>
            <a:r>
              <a:rPr lang="en-US" b="1" dirty="0" smtClean="0">
                <a:solidFill>
                  <a:srgbClr val="7F0055"/>
                </a:solidFill>
                <a:latin typeface="Consolas"/>
              </a:rPr>
              <a:t>class</a:t>
            </a:r>
            <a:r>
              <a:rPr lang="en-US" b="1" dirty="0" smtClean="0">
                <a:solidFill>
                  <a:srgbClr val="000000"/>
                </a:solidFill>
                <a:latin typeface="Consolas"/>
              </a:rPr>
              <a:t> </a:t>
            </a:r>
            <a:r>
              <a:rPr lang="en-US" b="1" dirty="0" err="1" smtClean="0">
                <a:solidFill>
                  <a:srgbClr val="000000"/>
                </a:solidFill>
                <a:latin typeface="Consolas"/>
              </a:rPr>
              <a:t>BreakDemo</a:t>
            </a:r>
            <a:r>
              <a:rPr lang="en-US" b="1" dirty="0" smtClean="0">
                <a:solidFill>
                  <a:srgbClr val="000000"/>
                </a:solidFill>
                <a:latin typeface="Consolas"/>
              </a:rPr>
              <a:t>{</a:t>
            </a:r>
          </a:p>
          <a:p>
            <a:pPr lvl="1"/>
            <a:r>
              <a:rPr lang="en-US" b="1" dirty="0" smtClean="0">
                <a:solidFill>
                  <a:srgbClr val="7F0055"/>
                </a:solidFill>
                <a:latin typeface="Consolas"/>
              </a:rPr>
              <a:t>public</a:t>
            </a:r>
            <a:r>
              <a:rPr lang="en-US" b="1" dirty="0" smtClean="0">
                <a:solidFill>
                  <a:srgbClr val="000000"/>
                </a:solidFill>
                <a:latin typeface="Consolas"/>
              </a:rPr>
              <a:t> </a:t>
            </a:r>
            <a:r>
              <a:rPr lang="en-US" b="1" dirty="0" smtClean="0">
                <a:solidFill>
                  <a:srgbClr val="7F0055"/>
                </a:solidFill>
                <a:latin typeface="Consolas"/>
              </a:rPr>
              <a:t>static</a:t>
            </a:r>
            <a:r>
              <a:rPr lang="en-US" b="1" dirty="0" smtClean="0">
                <a:solidFill>
                  <a:srgbClr val="000000"/>
                </a:solidFill>
                <a:latin typeface="Consolas"/>
              </a:rPr>
              <a:t> </a:t>
            </a:r>
            <a:r>
              <a:rPr lang="en-US" b="1" dirty="0" smtClean="0">
                <a:solidFill>
                  <a:srgbClr val="7F0055"/>
                </a:solidFill>
                <a:latin typeface="Consolas"/>
              </a:rPr>
              <a:t>void</a:t>
            </a:r>
            <a:r>
              <a:rPr lang="en-US" b="1" dirty="0" smtClean="0">
                <a:solidFill>
                  <a:srgbClr val="000000"/>
                </a:solidFill>
                <a:latin typeface="Consolas"/>
              </a:rPr>
              <a:t> main(String[] </a:t>
            </a:r>
            <a:r>
              <a:rPr lang="en-US" b="1" dirty="0" err="1" smtClean="0">
                <a:solidFill>
                  <a:srgbClr val="6A3E3E"/>
                </a:solidFill>
                <a:latin typeface="Consolas"/>
              </a:rPr>
              <a:t>args</a:t>
            </a:r>
            <a:r>
              <a:rPr lang="en-US" b="1" dirty="0" smtClean="0">
                <a:solidFill>
                  <a:srgbClr val="000000"/>
                </a:solidFill>
                <a:latin typeface="Consolas"/>
              </a:rPr>
              <a:t>) </a:t>
            </a:r>
          </a:p>
          <a:p>
            <a:pPr lvl="1"/>
            <a:r>
              <a:rPr lang="en-US" b="1" dirty="0" smtClean="0">
                <a:solidFill>
                  <a:srgbClr val="000000"/>
                </a:solidFill>
                <a:latin typeface="Consolas"/>
              </a:rPr>
              <a:t>{</a:t>
            </a:r>
          </a:p>
          <a:p>
            <a:pPr lvl="2"/>
            <a:r>
              <a:rPr lang="en-US" b="1" dirty="0" smtClean="0">
                <a:solidFill>
                  <a:srgbClr val="7F0055"/>
                </a:solidFill>
                <a:latin typeface="Consolas"/>
              </a:rPr>
              <a:t>for</a:t>
            </a:r>
            <a:r>
              <a:rPr lang="en-US" b="1" dirty="0" smtClean="0">
                <a:solidFill>
                  <a:srgbClr val="000000"/>
                </a:solidFill>
                <a:latin typeface="Consolas"/>
              </a:rPr>
              <a:t>(</a:t>
            </a:r>
            <a:r>
              <a:rPr lang="en-US" b="1" dirty="0" err="1" smtClean="0">
                <a:solidFill>
                  <a:srgbClr val="7F0055"/>
                </a:solidFill>
                <a:latin typeface="Consolas"/>
              </a:rPr>
              <a:t>int</a:t>
            </a:r>
            <a:r>
              <a:rPr lang="en-US" b="1" dirty="0" smtClean="0">
                <a:solidFill>
                  <a:srgbClr val="000000"/>
                </a:solidFill>
                <a:latin typeface="Consolas"/>
              </a:rPr>
              <a:t> </a:t>
            </a:r>
            <a:r>
              <a:rPr lang="en-US" b="1" dirty="0" smtClean="0">
                <a:solidFill>
                  <a:srgbClr val="6A3E3E"/>
                </a:solidFill>
                <a:latin typeface="Consolas"/>
              </a:rPr>
              <a:t>number</a:t>
            </a:r>
            <a:r>
              <a:rPr lang="en-US" b="1" dirty="0" smtClean="0">
                <a:solidFill>
                  <a:srgbClr val="000000"/>
                </a:solidFill>
                <a:latin typeface="Consolas"/>
              </a:rPr>
              <a:t>=1;</a:t>
            </a:r>
            <a:r>
              <a:rPr lang="en-US" b="1" dirty="0" smtClean="0">
                <a:solidFill>
                  <a:srgbClr val="6A3E3E"/>
                </a:solidFill>
                <a:latin typeface="Consolas"/>
              </a:rPr>
              <a:t>number</a:t>
            </a:r>
            <a:r>
              <a:rPr lang="en-US" b="1" dirty="0" smtClean="0">
                <a:solidFill>
                  <a:srgbClr val="000000"/>
                </a:solidFill>
                <a:latin typeface="Consolas"/>
              </a:rPr>
              <a:t>&lt;10;</a:t>
            </a:r>
            <a:r>
              <a:rPr lang="en-US" b="1" dirty="0" smtClean="0">
                <a:solidFill>
                  <a:srgbClr val="6A3E3E"/>
                </a:solidFill>
                <a:latin typeface="Consolas"/>
              </a:rPr>
              <a:t>number</a:t>
            </a:r>
            <a:r>
              <a:rPr lang="en-US" b="1" dirty="0" smtClean="0">
                <a:solidFill>
                  <a:srgbClr val="000000"/>
                </a:solidFill>
                <a:latin typeface="Consolas"/>
              </a:rPr>
              <a:t>++)</a:t>
            </a:r>
          </a:p>
          <a:p>
            <a:pPr lvl="2"/>
            <a:r>
              <a:rPr lang="en-US" dirty="0" smtClean="0">
                <a:solidFill>
                  <a:srgbClr val="000000"/>
                </a:solidFill>
                <a:latin typeface="Consolas"/>
              </a:rPr>
              <a:t>{</a:t>
            </a:r>
          </a:p>
          <a:p>
            <a:pPr lvl="3"/>
            <a:r>
              <a:rPr lang="en-US" b="1" dirty="0" smtClean="0">
                <a:solidFill>
                  <a:srgbClr val="7F0055"/>
                </a:solidFill>
                <a:latin typeface="Consolas"/>
              </a:rPr>
              <a:t>if</a:t>
            </a:r>
            <a:r>
              <a:rPr lang="en-US" b="1" dirty="0" smtClean="0">
                <a:solidFill>
                  <a:srgbClr val="000000"/>
                </a:solidFill>
                <a:latin typeface="Consolas"/>
              </a:rPr>
              <a:t>(</a:t>
            </a:r>
            <a:r>
              <a:rPr lang="en-US" b="1" dirty="0" smtClean="0">
                <a:solidFill>
                  <a:srgbClr val="6A3E3E"/>
                </a:solidFill>
                <a:latin typeface="Consolas"/>
              </a:rPr>
              <a:t>number</a:t>
            </a:r>
            <a:r>
              <a:rPr lang="en-US" b="1" dirty="0" smtClean="0">
                <a:solidFill>
                  <a:srgbClr val="000000"/>
                </a:solidFill>
                <a:latin typeface="Consolas"/>
              </a:rPr>
              <a:t>==5) {</a:t>
            </a:r>
          </a:p>
          <a:p>
            <a:pPr lvl="4"/>
            <a:r>
              <a:rPr lang="en-US" b="1" dirty="0" smtClean="0">
                <a:solidFill>
                  <a:srgbClr val="7F0055"/>
                </a:solidFill>
                <a:latin typeface="Consolas"/>
              </a:rPr>
              <a:t>break</a:t>
            </a:r>
            <a:r>
              <a:rPr lang="en-US" b="1" dirty="0" smtClean="0">
                <a:solidFill>
                  <a:srgbClr val="000000"/>
                </a:solidFill>
                <a:latin typeface="Consolas"/>
              </a:rPr>
              <a:t>;</a:t>
            </a:r>
          </a:p>
          <a:p>
            <a:pPr lvl="3"/>
            <a:r>
              <a:rPr lang="en-US" dirty="0" smtClean="0">
                <a:solidFill>
                  <a:srgbClr val="000000"/>
                </a:solidFill>
                <a:latin typeface="Consolas"/>
              </a:rPr>
              <a:t>}</a:t>
            </a:r>
          </a:p>
          <a:p>
            <a:pPr lvl="3"/>
            <a:r>
              <a:rPr lang="en-US" dirty="0" err="1" smtClean="0">
                <a:solidFill>
                  <a:srgbClr val="000000"/>
                </a:solidFill>
                <a:latin typeface="Consolas"/>
              </a:rPr>
              <a:t>System.</a:t>
            </a:r>
            <a:r>
              <a:rPr lang="en-US" b="1" i="1" dirty="0" err="1" smtClean="0">
                <a:solidFill>
                  <a:srgbClr val="0000C0"/>
                </a:solidFill>
                <a:latin typeface="Consolas"/>
              </a:rPr>
              <a:t>out</a:t>
            </a:r>
            <a:r>
              <a:rPr lang="en-US" b="1" i="1" dirty="0" err="1" smtClean="0">
                <a:solidFill>
                  <a:srgbClr val="000000"/>
                </a:solidFill>
                <a:latin typeface="Consolas"/>
              </a:rPr>
              <a:t>.println</a:t>
            </a:r>
            <a:r>
              <a:rPr lang="en-US" b="1" i="1" dirty="0" smtClean="0">
                <a:solidFill>
                  <a:srgbClr val="000000"/>
                </a:solidFill>
                <a:latin typeface="Consolas"/>
              </a:rPr>
              <a:t>(</a:t>
            </a:r>
            <a:r>
              <a:rPr lang="en-US" b="1" i="1" dirty="0" smtClean="0">
                <a:solidFill>
                  <a:srgbClr val="6A3E3E"/>
                </a:solidFill>
                <a:latin typeface="Consolas"/>
              </a:rPr>
              <a:t>number</a:t>
            </a:r>
            <a:r>
              <a:rPr lang="en-US" b="1" i="1" dirty="0" smtClean="0">
                <a:solidFill>
                  <a:srgbClr val="000000"/>
                </a:solidFill>
                <a:latin typeface="Consolas"/>
              </a:rPr>
              <a:t>);</a:t>
            </a:r>
            <a:endParaRPr lang="en-US" dirty="0" smtClean="0">
              <a:latin typeface="Consolas"/>
            </a:endParaRPr>
          </a:p>
          <a:p>
            <a:pPr lvl="2"/>
            <a:r>
              <a:rPr lang="en-US" dirty="0" smtClean="0">
                <a:solidFill>
                  <a:srgbClr val="000000"/>
                </a:solidFill>
                <a:latin typeface="Consolas"/>
              </a:rPr>
              <a:t>}</a:t>
            </a:r>
          </a:p>
          <a:p>
            <a:pPr lvl="2"/>
            <a:r>
              <a:rPr lang="en-US" dirty="0" err="1" smtClean="0">
                <a:solidFill>
                  <a:srgbClr val="000000"/>
                </a:solidFill>
                <a:latin typeface="Consolas"/>
              </a:rPr>
              <a:t>System.</a:t>
            </a:r>
            <a:r>
              <a:rPr lang="en-US" b="1" i="1" dirty="0" err="1" smtClean="0">
                <a:solidFill>
                  <a:srgbClr val="0000C0"/>
                </a:solidFill>
                <a:latin typeface="Consolas"/>
              </a:rPr>
              <a:t>out</a:t>
            </a:r>
            <a:r>
              <a:rPr lang="en-US" b="1" i="1" dirty="0" err="1" smtClean="0">
                <a:solidFill>
                  <a:srgbClr val="000000"/>
                </a:solidFill>
                <a:latin typeface="Consolas"/>
              </a:rPr>
              <a:t>.println</a:t>
            </a:r>
            <a:r>
              <a:rPr lang="en-US" b="1" i="1" dirty="0" smtClean="0">
                <a:solidFill>
                  <a:srgbClr val="000000"/>
                </a:solidFill>
                <a:latin typeface="Consolas"/>
              </a:rPr>
              <a:t>(</a:t>
            </a:r>
            <a:r>
              <a:rPr lang="en-US" b="1" i="1" dirty="0" smtClean="0">
                <a:solidFill>
                  <a:srgbClr val="6A3E3E"/>
                </a:solidFill>
                <a:latin typeface="Consolas"/>
              </a:rPr>
              <a:t>“After Loop”</a:t>
            </a:r>
            <a:r>
              <a:rPr lang="en-US" b="1" i="1" dirty="0" smtClean="0">
                <a:solidFill>
                  <a:srgbClr val="000000"/>
                </a:solidFill>
                <a:latin typeface="Consolas"/>
              </a:rPr>
              <a:t>);</a:t>
            </a:r>
            <a:endParaRPr lang="en-US" dirty="0" smtClean="0">
              <a:solidFill>
                <a:srgbClr val="000000"/>
              </a:solidFill>
              <a:latin typeface="Consolas"/>
            </a:endParaRPr>
          </a:p>
          <a:p>
            <a:pPr lvl="1"/>
            <a:r>
              <a:rPr lang="en-US" dirty="0" smtClean="0">
                <a:solidFill>
                  <a:srgbClr val="000000"/>
                </a:solidFill>
                <a:latin typeface="Consolas"/>
              </a:rPr>
              <a:t>}</a:t>
            </a:r>
          </a:p>
          <a:p>
            <a:r>
              <a:rPr lang="en-US" dirty="0" smtClean="0">
                <a:solidFill>
                  <a:srgbClr val="000000"/>
                </a:solidFill>
                <a:latin typeface="Consolas"/>
              </a:rPr>
              <a:t>}</a:t>
            </a:r>
          </a:p>
        </p:txBody>
      </p:sp>
    </p:spTree>
    <p:extLst>
      <p:ext uri="{BB962C8B-B14F-4D97-AF65-F5344CB8AC3E}">
        <p14:creationId xmlns:p14="http://schemas.microsoft.com/office/powerpoint/2010/main" val="2864693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Continue statement</a:t>
            </a:r>
            <a:endParaRPr lang="en-US" dirty="0"/>
          </a:p>
        </p:txBody>
      </p:sp>
      <p:sp>
        <p:nvSpPr>
          <p:cNvPr id="3" name="Content Placeholder 2"/>
          <p:cNvSpPr>
            <a:spLocks noGrp="1"/>
          </p:cNvSpPr>
          <p:nvPr>
            <p:ph idx="1"/>
          </p:nvPr>
        </p:nvSpPr>
        <p:spPr/>
        <p:txBody>
          <a:bodyPr/>
          <a:lstStyle/>
          <a:p>
            <a:r>
              <a:rPr lang="en-US" dirty="0"/>
              <a:t>The continue statement is used in loop control structure when you need to immediately jump to the next iteration of the loop. It can be used with for loop or while loop.</a:t>
            </a:r>
          </a:p>
          <a:p>
            <a:endParaRPr lang="en-US" dirty="0"/>
          </a:p>
        </p:txBody>
      </p:sp>
      <p:sp>
        <p:nvSpPr>
          <p:cNvPr id="4" name="TextBox 3"/>
          <p:cNvSpPr txBox="1"/>
          <p:nvPr/>
        </p:nvSpPr>
        <p:spPr>
          <a:xfrm>
            <a:off x="514696" y="1673567"/>
            <a:ext cx="7848600" cy="3970318"/>
          </a:xfrm>
          <a:prstGeom prst="rect">
            <a:avLst/>
          </a:prstGeom>
          <a:noFill/>
          <a:ln w="19050">
            <a:solidFill>
              <a:schemeClr val="accent1"/>
            </a:solidFill>
            <a:prstDash val="dash"/>
          </a:ln>
        </p:spPr>
        <p:txBody>
          <a:bodyPr wrap="square" rtlCol="0">
            <a:spAutoFit/>
          </a:bodyPr>
          <a:lstStyle/>
          <a:p>
            <a:r>
              <a:rPr lang="en-US" dirty="0" smtClean="0">
                <a:solidFill>
                  <a:srgbClr val="3F7F5F"/>
                </a:solidFill>
                <a:latin typeface="Consolas"/>
              </a:rPr>
              <a:t>//code will print 1 to 9 </a:t>
            </a:r>
            <a:r>
              <a:rPr lang="en-US" b="1" dirty="0" smtClean="0">
                <a:solidFill>
                  <a:srgbClr val="3F7F5F"/>
                </a:solidFill>
                <a:latin typeface="Consolas"/>
              </a:rPr>
              <a:t>but not 5, </a:t>
            </a:r>
            <a:r>
              <a:rPr lang="en-US" dirty="0" smtClean="0">
                <a:solidFill>
                  <a:srgbClr val="3F7F5F"/>
                </a:solidFill>
                <a:latin typeface="Consolas"/>
              </a:rPr>
              <a:t>followed by “After Loop”</a:t>
            </a:r>
            <a:endParaRPr lang="en-US" b="1" dirty="0" smtClean="0">
              <a:solidFill>
                <a:srgbClr val="3F7F5F"/>
              </a:solidFill>
              <a:latin typeface="Consolas"/>
            </a:endParaRPr>
          </a:p>
          <a:p>
            <a:r>
              <a:rPr lang="en-US" b="1" dirty="0" smtClean="0">
                <a:solidFill>
                  <a:srgbClr val="7F0055"/>
                </a:solidFill>
                <a:latin typeface="Consolas"/>
              </a:rPr>
              <a:t>public</a:t>
            </a:r>
            <a:r>
              <a:rPr lang="en-US" b="1" dirty="0" smtClean="0">
                <a:solidFill>
                  <a:srgbClr val="000000"/>
                </a:solidFill>
                <a:latin typeface="Consolas"/>
              </a:rPr>
              <a:t> </a:t>
            </a:r>
            <a:r>
              <a:rPr lang="en-US" b="1" dirty="0" smtClean="0">
                <a:solidFill>
                  <a:srgbClr val="7F0055"/>
                </a:solidFill>
                <a:latin typeface="Consolas"/>
              </a:rPr>
              <a:t>class</a:t>
            </a:r>
            <a:r>
              <a:rPr lang="en-US" b="1" dirty="0" smtClean="0">
                <a:solidFill>
                  <a:srgbClr val="000000"/>
                </a:solidFill>
                <a:latin typeface="Consolas"/>
              </a:rPr>
              <a:t> </a:t>
            </a:r>
            <a:r>
              <a:rPr lang="en-US" b="1" dirty="0" err="1" smtClean="0">
                <a:solidFill>
                  <a:srgbClr val="000000"/>
                </a:solidFill>
                <a:latin typeface="Consolas"/>
              </a:rPr>
              <a:t>ContinueDemo</a:t>
            </a:r>
            <a:r>
              <a:rPr lang="en-US" b="1" dirty="0" smtClean="0">
                <a:solidFill>
                  <a:srgbClr val="000000"/>
                </a:solidFill>
                <a:latin typeface="Consolas"/>
              </a:rPr>
              <a:t> {</a:t>
            </a:r>
          </a:p>
          <a:p>
            <a:pPr lvl="1"/>
            <a:r>
              <a:rPr lang="en-US" b="1" dirty="0" smtClean="0">
                <a:solidFill>
                  <a:srgbClr val="7F0055"/>
                </a:solidFill>
                <a:latin typeface="Consolas"/>
              </a:rPr>
              <a:t>public</a:t>
            </a:r>
            <a:r>
              <a:rPr lang="en-US" b="1" dirty="0" smtClean="0">
                <a:solidFill>
                  <a:srgbClr val="000000"/>
                </a:solidFill>
                <a:latin typeface="Consolas"/>
              </a:rPr>
              <a:t> </a:t>
            </a:r>
            <a:r>
              <a:rPr lang="en-US" b="1" dirty="0" smtClean="0">
                <a:solidFill>
                  <a:srgbClr val="7F0055"/>
                </a:solidFill>
                <a:latin typeface="Consolas"/>
              </a:rPr>
              <a:t>static</a:t>
            </a:r>
            <a:r>
              <a:rPr lang="en-US" b="1" dirty="0" smtClean="0">
                <a:solidFill>
                  <a:srgbClr val="000000"/>
                </a:solidFill>
                <a:latin typeface="Consolas"/>
              </a:rPr>
              <a:t> </a:t>
            </a:r>
            <a:r>
              <a:rPr lang="en-US" b="1" dirty="0" smtClean="0">
                <a:solidFill>
                  <a:srgbClr val="7F0055"/>
                </a:solidFill>
                <a:latin typeface="Consolas"/>
              </a:rPr>
              <a:t>void</a:t>
            </a:r>
            <a:r>
              <a:rPr lang="en-US" b="1" dirty="0" smtClean="0">
                <a:solidFill>
                  <a:srgbClr val="000000"/>
                </a:solidFill>
                <a:latin typeface="Consolas"/>
              </a:rPr>
              <a:t> main(String[] </a:t>
            </a:r>
            <a:r>
              <a:rPr lang="en-US" b="1" dirty="0" err="1" smtClean="0">
                <a:solidFill>
                  <a:srgbClr val="6A3E3E"/>
                </a:solidFill>
                <a:latin typeface="Consolas"/>
              </a:rPr>
              <a:t>args</a:t>
            </a:r>
            <a:r>
              <a:rPr lang="en-US" b="1" dirty="0" smtClean="0">
                <a:solidFill>
                  <a:srgbClr val="000000"/>
                </a:solidFill>
                <a:latin typeface="Consolas"/>
              </a:rPr>
              <a:t>) </a:t>
            </a:r>
          </a:p>
          <a:p>
            <a:pPr lvl="1"/>
            <a:r>
              <a:rPr lang="en-US" b="1" dirty="0" smtClean="0">
                <a:solidFill>
                  <a:srgbClr val="000000"/>
                </a:solidFill>
                <a:latin typeface="Consolas"/>
              </a:rPr>
              <a:t>{</a:t>
            </a:r>
          </a:p>
          <a:p>
            <a:pPr lvl="2"/>
            <a:r>
              <a:rPr lang="en-US" b="1" dirty="0" smtClean="0">
                <a:solidFill>
                  <a:srgbClr val="7F0055"/>
                </a:solidFill>
                <a:latin typeface="Consolas"/>
              </a:rPr>
              <a:t>for</a:t>
            </a:r>
            <a:r>
              <a:rPr lang="en-US" b="1" dirty="0" smtClean="0">
                <a:solidFill>
                  <a:srgbClr val="000000"/>
                </a:solidFill>
                <a:latin typeface="Consolas"/>
              </a:rPr>
              <a:t>(</a:t>
            </a:r>
            <a:r>
              <a:rPr lang="en-US" b="1" dirty="0" err="1" smtClean="0">
                <a:solidFill>
                  <a:srgbClr val="7F0055"/>
                </a:solidFill>
                <a:latin typeface="Consolas"/>
              </a:rPr>
              <a:t>int</a:t>
            </a:r>
            <a:r>
              <a:rPr lang="en-US" b="1" dirty="0" smtClean="0">
                <a:solidFill>
                  <a:srgbClr val="000000"/>
                </a:solidFill>
                <a:latin typeface="Consolas"/>
              </a:rPr>
              <a:t> </a:t>
            </a:r>
            <a:r>
              <a:rPr lang="en-US" b="1" dirty="0" smtClean="0">
                <a:solidFill>
                  <a:srgbClr val="6A3E3E"/>
                </a:solidFill>
                <a:latin typeface="Consolas"/>
              </a:rPr>
              <a:t>number</a:t>
            </a:r>
            <a:r>
              <a:rPr lang="en-US" b="1" dirty="0" smtClean="0">
                <a:solidFill>
                  <a:srgbClr val="000000"/>
                </a:solidFill>
                <a:latin typeface="Consolas"/>
              </a:rPr>
              <a:t>=1;</a:t>
            </a:r>
            <a:r>
              <a:rPr lang="en-US" b="1" dirty="0" smtClean="0">
                <a:solidFill>
                  <a:srgbClr val="6A3E3E"/>
                </a:solidFill>
                <a:latin typeface="Consolas"/>
              </a:rPr>
              <a:t>number</a:t>
            </a:r>
            <a:r>
              <a:rPr lang="en-US" b="1" dirty="0" smtClean="0">
                <a:solidFill>
                  <a:srgbClr val="000000"/>
                </a:solidFill>
                <a:latin typeface="Consolas"/>
              </a:rPr>
              <a:t>&lt;10;</a:t>
            </a:r>
            <a:r>
              <a:rPr lang="en-US" b="1" dirty="0" smtClean="0">
                <a:solidFill>
                  <a:srgbClr val="6A3E3E"/>
                </a:solidFill>
                <a:latin typeface="Consolas"/>
              </a:rPr>
              <a:t>number</a:t>
            </a:r>
            <a:r>
              <a:rPr lang="en-US" b="1" dirty="0" smtClean="0">
                <a:solidFill>
                  <a:srgbClr val="000000"/>
                </a:solidFill>
                <a:latin typeface="Consolas"/>
              </a:rPr>
              <a:t>++)</a:t>
            </a:r>
          </a:p>
          <a:p>
            <a:pPr lvl="2"/>
            <a:r>
              <a:rPr lang="en-US" dirty="0" smtClean="0">
                <a:solidFill>
                  <a:srgbClr val="000000"/>
                </a:solidFill>
                <a:latin typeface="Consolas"/>
              </a:rPr>
              <a:t>{</a:t>
            </a:r>
          </a:p>
          <a:p>
            <a:pPr lvl="3"/>
            <a:r>
              <a:rPr lang="en-US" b="1" dirty="0" smtClean="0">
                <a:solidFill>
                  <a:srgbClr val="7F0055"/>
                </a:solidFill>
                <a:latin typeface="Consolas"/>
              </a:rPr>
              <a:t>if</a:t>
            </a:r>
            <a:r>
              <a:rPr lang="en-US" b="1" dirty="0" smtClean="0">
                <a:solidFill>
                  <a:srgbClr val="000000"/>
                </a:solidFill>
                <a:latin typeface="Consolas"/>
              </a:rPr>
              <a:t>(</a:t>
            </a:r>
            <a:r>
              <a:rPr lang="en-US" b="1" dirty="0" smtClean="0">
                <a:solidFill>
                  <a:srgbClr val="6A3E3E"/>
                </a:solidFill>
                <a:latin typeface="Consolas"/>
              </a:rPr>
              <a:t>number</a:t>
            </a:r>
            <a:r>
              <a:rPr lang="en-US" b="1" dirty="0" smtClean="0">
                <a:solidFill>
                  <a:srgbClr val="000000"/>
                </a:solidFill>
                <a:latin typeface="Consolas"/>
              </a:rPr>
              <a:t>==5) {</a:t>
            </a:r>
          </a:p>
          <a:p>
            <a:pPr lvl="4"/>
            <a:r>
              <a:rPr lang="en-US" b="1" dirty="0" smtClean="0">
                <a:solidFill>
                  <a:srgbClr val="7F0055"/>
                </a:solidFill>
                <a:latin typeface="Consolas"/>
              </a:rPr>
              <a:t>continue</a:t>
            </a:r>
            <a:r>
              <a:rPr lang="en-US" b="1" dirty="0" smtClean="0">
                <a:solidFill>
                  <a:srgbClr val="000000"/>
                </a:solidFill>
                <a:latin typeface="Consolas"/>
              </a:rPr>
              <a:t>;</a:t>
            </a:r>
          </a:p>
          <a:p>
            <a:pPr lvl="3"/>
            <a:r>
              <a:rPr lang="en-US" dirty="0" smtClean="0">
                <a:solidFill>
                  <a:srgbClr val="000000"/>
                </a:solidFill>
                <a:latin typeface="Consolas"/>
              </a:rPr>
              <a:t>}</a:t>
            </a:r>
          </a:p>
          <a:p>
            <a:pPr lvl="3"/>
            <a:r>
              <a:rPr lang="en-US" dirty="0" err="1" smtClean="0">
                <a:solidFill>
                  <a:srgbClr val="000000"/>
                </a:solidFill>
                <a:latin typeface="Consolas"/>
              </a:rPr>
              <a:t>System.</a:t>
            </a:r>
            <a:r>
              <a:rPr lang="en-US" b="1" i="1" dirty="0" err="1" smtClean="0">
                <a:solidFill>
                  <a:srgbClr val="0000C0"/>
                </a:solidFill>
                <a:latin typeface="Consolas"/>
              </a:rPr>
              <a:t>out</a:t>
            </a:r>
            <a:r>
              <a:rPr lang="en-US" b="1" i="1" dirty="0" err="1" smtClean="0">
                <a:solidFill>
                  <a:srgbClr val="000000"/>
                </a:solidFill>
                <a:latin typeface="Consolas"/>
              </a:rPr>
              <a:t>.println</a:t>
            </a:r>
            <a:r>
              <a:rPr lang="en-US" b="1" i="1" dirty="0" smtClean="0">
                <a:solidFill>
                  <a:srgbClr val="000000"/>
                </a:solidFill>
                <a:latin typeface="Consolas"/>
              </a:rPr>
              <a:t>(</a:t>
            </a:r>
            <a:r>
              <a:rPr lang="en-US" b="1" i="1" dirty="0" smtClean="0">
                <a:solidFill>
                  <a:srgbClr val="6A3E3E"/>
                </a:solidFill>
                <a:latin typeface="Consolas"/>
              </a:rPr>
              <a:t>number</a:t>
            </a:r>
            <a:r>
              <a:rPr lang="en-US" b="1" i="1" dirty="0" smtClean="0">
                <a:solidFill>
                  <a:srgbClr val="000000"/>
                </a:solidFill>
                <a:latin typeface="Consolas"/>
              </a:rPr>
              <a:t>);</a:t>
            </a:r>
            <a:endParaRPr lang="en-US" dirty="0" smtClean="0">
              <a:latin typeface="Consolas"/>
            </a:endParaRPr>
          </a:p>
          <a:p>
            <a:pPr lvl="2"/>
            <a:r>
              <a:rPr lang="en-US" dirty="0" smtClean="0">
                <a:solidFill>
                  <a:srgbClr val="000000"/>
                </a:solidFill>
                <a:latin typeface="Consolas"/>
              </a:rPr>
              <a:t>}</a:t>
            </a:r>
          </a:p>
          <a:p>
            <a:pPr lvl="2"/>
            <a:r>
              <a:rPr lang="en-US" dirty="0" err="1" smtClean="0">
                <a:solidFill>
                  <a:srgbClr val="000000"/>
                </a:solidFill>
                <a:latin typeface="Consolas"/>
              </a:rPr>
              <a:t>System.</a:t>
            </a:r>
            <a:r>
              <a:rPr lang="en-US" b="1" i="1" dirty="0" err="1" smtClean="0">
                <a:solidFill>
                  <a:srgbClr val="0000C0"/>
                </a:solidFill>
                <a:latin typeface="Consolas"/>
              </a:rPr>
              <a:t>out</a:t>
            </a:r>
            <a:r>
              <a:rPr lang="en-US" b="1" i="1" dirty="0" err="1" smtClean="0">
                <a:solidFill>
                  <a:srgbClr val="000000"/>
                </a:solidFill>
                <a:latin typeface="Consolas"/>
              </a:rPr>
              <a:t>.println</a:t>
            </a:r>
            <a:r>
              <a:rPr lang="en-US" b="1" i="1" dirty="0" smtClean="0">
                <a:solidFill>
                  <a:srgbClr val="000000"/>
                </a:solidFill>
                <a:latin typeface="Consolas"/>
              </a:rPr>
              <a:t>(</a:t>
            </a:r>
            <a:r>
              <a:rPr lang="en-US" b="1" i="1" dirty="0" smtClean="0">
                <a:solidFill>
                  <a:srgbClr val="6A3E3E"/>
                </a:solidFill>
                <a:latin typeface="Consolas"/>
              </a:rPr>
              <a:t>“After Loop”</a:t>
            </a:r>
            <a:r>
              <a:rPr lang="en-US" b="1" i="1" dirty="0" smtClean="0">
                <a:solidFill>
                  <a:srgbClr val="000000"/>
                </a:solidFill>
                <a:latin typeface="Consolas"/>
              </a:rPr>
              <a:t>);</a:t>
            </a:r>
            <a:endParaRPr lang="en-US" dirty="0" smtClean="0">
              <a:solidFill>
                <a:srgbClr val="000000"/>
              </a:solidFill>
              <a:latin typeface="Consolas"/>
            </a:endParaRPr>
          </a:p>
          <a:p>
            <a:pPr lvl="1"/>
            <a:r>
              <a:rPr lang="en-US" dirty="0" smtClean="0">
                <a:solidFill>
                  <a:srgbClr val="000000"/>
                </a:solidFill>
                <a:latin typeface="Consolas"/>
              </a:rPr>
              <a:t>}</a:t>
            </a:r>
          </a:p>
          <a:p>
            <a:r>
              <a:rPr lang="en-US" dirty="0" smtClean="0">
                <a:solidFill>
                  <a:srgbClr val="000000"/>
                </a:solidFill>
                <a:latin typeface="Consolas"/>
              </a:rPr>
              <a:t>}</a:t>
            </a:r>
          </a:p>
        </p:txBody>
      </p:sp>
    </p:spTree>
    <p:extLst>
      <p:ext uri="{BB962C8B-B14F-4D97-AF65-F5344CB8AC3E}">
        <p14:creationId xmlns:p14="http://schemas.microsoft.com/office/powerpoint/2010/main" val="812591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a:t>
            </a:r>
            <a:endParaRPr lang="en-US" dirty="0"/>
          </a:p>
        </p:txBody>
      </p:sp>
      <p:sp>
        <p:nvSpPr>
          <p:cNvPr id="3" name="Content Placeholder 2"/>
          <p:cNvSpPr>
            <a:spLocks noGrp="1"/>
          </p:cNvSpPr>
          <p:nvPr>
            <p:ph idx="1"/>
          </p:nvPr>
        </p:nvSpPr>
        <p:spPr/>
        <p:txBody>
          <a:bodyPr/>
          <a:lstStyle/>
          <a:p>
            <a:r>
              <a:rPr lang="en-US" dirty="0"/>
              <a:t>An </a:t>
            </a:r>
            <a:r>
              <a:rPr lang="en-US" b="1" dirty="0"/>
              <a:t>array</a:t>
            </a:r>
            <a:r>
              <a:rPr lang="en-US" dirty="0"/>
              <a:t> is a collection of </a:t>
            </a:r>
            <a:r>
              <a:rPr lang="en-US" b="1" dirty="0"/>
              <a:t>similar type</a:t>
            </a:r>
            <a:r>
              <a:rPr lang="en-US" dirty="0"/>
              <a:t> of elements that have contiguous memory location and shares a </a:t>
            </a:r>
            <a:r>
              <a:rPr lang="en-US" b="1" dirty="0"/>
              <a:t>common name</a:t>
            </a:r>
            <a:r>
              <a:rPr lang="en-US" dirty="0"/>
              <a:t>.</a:t>
            </a:r>
          </a:p>
          <a:p>
            <a:r>
              <a:rPr lang="en-IN" dirty="0"/>
              <a:t>Syntax :	</a:t>
            </a:r>
            <a:r>
              <a:rPr lang="en-IN" dirty="0" err="1">
                <a:latin typeface="Cambria" pitchFamily="18" charset="0"/>
                <a:ea typeface="Cambria" pitchFamily="18" charset="0"/>
                <a:cs typeface="Courier New" pitchFamily="49" charset="0"/>
              </a:rPr>
              <a:t>data_type</a:t>
            </a:r>
            <a:r>
              <a:rPr lang="en-IN" dirty="0">
                <a:latin typeface="Cambria" pitchFamily="18" charset="0"/>
                <a:ea typeface="Cambria" pitchFamily="18" charset="0"/>
                <a:cs typeface="Courier New" pitchFamily="49" charset="0"/>
              </a:rPr>
              <a:t> </a:t>
            </a:r>
            <a:r>
              <a:rPr lang="en-IN" dirty="0" err="1">
                <a:latin typeface="Cambria" pitchFamily="18" charset="0"/>
                <a:ea typeface="Cambria" pitchFamily="18" charset="0"/>
                <a:cs typeface="Courier New" pitchFamily="49" charset="0"/>
              </a:rPr>
              <a:t>variable_name</a:t>
            </a:r>
            <a:r>
              <a:rPr lang="en-IN" dirty="0">
                <a:latin typeface="Cambria" pitchFamily="18" charset="0"/>
                <a:ea typeface="Cambria" pitchFamily="18" charset="0"/>
                <a:cs typeface="Courier New" pitchFamily="49" charset="0"/>
              </a:rPr>
              <a:t>[] = new type[</a:t>
            </a:r>
            <a:r>
              <a:rPr lang="en-IN" dirty="0" err="1">
                <a:latin typeface="Cambria" pitchFamily="18" charset="0"/>
                <a:ea typeface="Cambria" pitchFamily="18" charset="0"/>
                <a:cs typeface="Courier New" pitchFamily="49" charset="0"/>
              </a:rPr>
              <a:t>size_of_array</a:t>
            </a:r>
            <a:r>
              <a:rPr lang="en-IN" dirty="0">
                <a:latin typeface="Cambria" pitchFamily="18" charset="0"/>
                <a:ea typeface="Cambria" pitchFamily="18" charset="0"/>
                <a:cs typeface="Courier New" pitchFamily="49" charset="0"/>
              </a:rPr>
              <a:t>];</a:t>
            </a:r>
          </a:p>
          <a:p>
            <a:pPr>
              <a:buNone/>
            </a:pPr>
            <a:r>
              <a:rPr lang="en-IN" dirty="0"/>
              <a:t>	Example :	</a:t>
            </a:r>
            <a:r>
              <a:rPr lang="en-IN" dirty="0" err="1">
                <a:latin typeface="Cambria" pitchFamily="18" charset="0"/>
                <a:ea typeface="Cambria" pitchFamily="18" charset="0"/>
              </a:rPr>
              <a:t>int</a:t>
            </a:r>
            <a:r>
              <a:rPr lang="en-IN" dirty="0">
                <a:latin typeface="Cambria" pitchFamily="18" charset="0"/>
                <a:ea typeface="Cambria" pitchFamily="18" charset="0"/>
              </a:rPr>
              <a:t> a[] = new </a:t>
            </a:r>
            <a:r>
              <a:rPr lang="en-IN" dirty="0" err="1">
                <a:latin typeface="Cambria" pitchFamily="18" charset="0"/>
                <a:ea typeface="Cambria" pitchFamily="18" charset="0"/>
              </a:rPr>
              <a:t>int</a:t>
            </a:r>
            <a:r>
              <a:rPr lang="en-IN" dirty="0">
                <a:latin typeface="Cambria" pitchFamily="18" charset="0"/>
                <a:ea typeface="Cambria" pitchFamily="18" charset="0"/>
              </a:rPr>
              <a:t>[10</a:t>
            </a:r>
            <a:r>
              <a:rPr lang="en-IN" dirty="0" smtClean="0">
                <a:latin typeface="Cambria" pitchFamily="18" charset="0"/>
                <a:ea typeface="Cambria" pitchFamily="18" charset="0"/>
              </a:rPr>
              <a:t>];</a:t>
            </a:r>
          </a:p>
          <a:p>
            <a:pPr>
              <a:buNone/>
            </a:pPr>
            <a:endParaRPr lang="en-IN" dirty="0">
              <a:latin typeface="Cambria" pitchFamily="18" charset="0"/>
              <a:ea typeface="Cambria" pitchFamily="18" charset="0"/>
            </a:endParaRPr>
          </a:p>
          <a:p>
            <a:pPr>
              <a:buNone/>
            </a:pPr>
            <a:r>
              <a:rPr lang="en-IN" dirty="0" smtClean="0">
                <a:latin typeface="Cambria" pitchFamily="18" charset="0"/>
                <a:ea typeface="Cambria" pitchFamily="18" charset="0"/>
              </a:rPr>
              <a:t>	</a:t>
            </a:r>
          </a:p>
          <a:p>
            <a:pPr lvl="1"/>
            <a:endParaRPr lang="en-US" dirty="0" smtClean="0"/>
          </a:p>
          <a:p>
            <a:pPr lvl="1"/>
            <a:r>
              <a:rPr lang="en-US" dirty="0"/>
              <a:t>The </a:t>
            </a:r>
            <a:r>
              <a:rPr lang="en-US" b="1" dirty="0" err="1">
                <a:latin typeface="Consolas" panose="020B0609020204030204" pitchFamily="49" charset="0"/>
              </a:rPr>
              <a:t>data_type</a:t>
            </a:r>
            <a:r>
              <a:rPr lang="en-US" dirty="0"/>
              <a:t> specifies the type of the elements that can be stored in an array, like </a:t>
            </a:r>
            <a:r>
              <a:rPr lang="en-US" dirty="0" err="1"/>
              <a:t>int</a:t>
            </a:r>
            <a:r>
              <a:rPr lang="en-US" dirty="0"/>
              <a:t>, float, char etc...</a:t>
            </a:r>
          </a:p>
          <a:p>
            <a:pPr lvl="1"/>
            <a:r>
              <a:rPr lang="en-US" dirty="0"/>
              <a:t>The </a:t>
            </a:r>
            <a:r>
              <a:rPr lang="en-US" b="1" dirty="0" err="1">
                <a:latin typeface="Consolas" panose="020B0609020204030204" pitchFamily="49" charset="0"/>
              </a:rPr>
              <a:t>size_of_array</a:t>
            </a:r>
            <a:r>
              <a:rPr lang="en-US" dirty="0"/>
              <a:t> indicates the maximum number of elements that can be stores inside the array.</a:t>
            </a:r>
          </a:p>
          <a:p>
            <a:pPr lvl="1"/>
            <a:r>
              <a:rPr lang="en-US" dirty="0"/>
              <a:t>In the example, data type of an array is </a:t>
            </a:r>
            <a:r>
              <a:rPr lang="en-US" b="1" dirty="0" err="1"/>
              <a:t>int</a:t>
            </a:r>
            <a:r>
              <a:rPr lang="en-US" dirty="0"/>
              <a:t> and maximum elements that can be stored in an array are 10.</a:t>
            </a:r>
            <a:endParaRPr lang="en-IN" dirty="0"/>
          </a:p>
          <a:p>
            <a:r>
              <a:rPr lang="en-US" dirty="0"/>
              <a:t>Important point about Java array.</a:t>
            </a:r>
          </a:p>
          <a:p>
            <a:pPr lvl="1"/>
            <a:r>
              <a:rPr lang="en-US" dirty="0"/>
              <a:t>An array is </a:t>
            </a:r>
            <a:r>
              <a:rPr lang="en-US" b="1" dirty="0"/>
              <a:t>derived</a:t>
            </a:r>
            <a:r>
              <a:rPr lang="en-US" dirty="0"/>
              <a:t> datatype.</a:t>
            </a:r>
          </a:p>
          <a:p>
            <a:pPr lvl="1"/>
            <a:r>
              <a:rPr lang="en-US" dirty="0"/>
              <a:t>An array is </a:t>
            </a:r>
            <a:r>
              <a:rPr lang="en-US" b="1" dirty="0"/>
              <a:t>dynamically </a:t>
            </a:r>
            <a:r>
              <a:rPr lang="en-US" dirty="0"/>
              <a:t>allocated.</a:t>
            </a:r>
          </a:p>
          <a:p>
            <a:pPr lvl="1"/>
            <a:r>
              <a:rPr lang="en-US" dirty="0"/>
              <a:t>The individual elements of an array is refereed by their </a:t>
            </a:r>
            <a:r>
              <a:rPr lang="en-US" b="1" dirty="0"/>
              <a:t>index</a:t>
            </a:r>
            <a:r>
              <a:rPr lang="en-US" dirty="0"/>
              <a:t>/</a:t>
            </a:r>
            <a:r>
              <a:rPr lang="en-US" b="1" dirty="0"/>
              <a:t>subscript </a:t>
            </a:r>
            <a:r>
              <a:rPr lang="en-US" dirty="0"/>
              <a:t>value.</a:t>
            </a:r>
          </a:p>
          <a:p>
            <a:pPr lvl="1"/>
            <a:r>
              <a:rPr lang="en-US" dirty="0"/>
              <a:t>The </a:t>
            </a:r>
            <a:r>
              <a:rPr lang="en-US" b="1" dirty="0"/>
              <a:t>subscript </a:t>
            </a:r>
            <a:r>
              <a:rPr lang="en-US" dirty="0"/>
              <a:t>for an array always begins with </a:t>
            </a:r>
            <a:r>
              <a:rPr lang="en-US" b="1" dirty="0"/>
              <a:t>0</a:t>
            </a:r>
            <a:r>
              <a:rPr lang="en-US" dirty="0"/>
              <a:t>.</a:t>
            </a:r>
          </a:p>
          <a:p>
            <a:endParaRPr lang="en-US" dirty="0"/>
          </a:p>
          <a:p>
            <a:endParaRPr lang="en-US" dirty="0"/>
          </a:p>
        </p:txBody>
      </p:sp>
      <p:grpSp>
        <p:nvGrpSpPr>
          <p:cNvPr id="4" name="Group 3"/>
          <p:cNvGrpSpPr/>
          <p:nvPr/>
        </p:nvGrpSpPr>
        <p:grpSpPr>
          <a:xfrm>
            <a:off x="2097578" y="2754868"/>
            <a:ext cx="685800" cy="826532"/>
            <a:chOff x="1143000" y="2057400"/>
            <a:chExt cx="685800" cy="826532"/>
          </a:xfrm>
        </p:grpSpPr>
        <p:sp>
          <p:nvSpPr>
            <p:cNvPr id="5" name="Rectangle 4"/>
            <p:cNvSpPr/>
            <p:nvPr/>
          </p:nvSpPr>
          <p:spPr>
            <a:xfrm>
              <a:off x="1143000" y="2057400"/>
              <a:ext cx="6858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35</a:t>
              </a:r>
              <a:endParaRPr lang="en-US" dirty="0">
                <a:solidFill>
                  <a:schemeClr val="tx1"/>
                </a:solidFill>
              </a:endParaRPr>
            </a:p>
          </p:txBody>
        </p:sp>
        <p:sp>
          <p:nvSpPr>
            <p:cNvPr id="6" name="TextBox 5"/>
            <p:cNvSpPr txBox="1"/>
            <p:nvPr/>
          </p:nvSpPr>
          <p:spPr>
            <a:xfrm>
              <a:off x="1199243" y="2514600"/>
              <a:ext cx="553357" cy="369332"/>
            </a:xfrm>
            <a:prstGeom prst="rect">
              <a:avLst/>
            </a:prstGeom>
            <a:noFill/>
          </p:spPr>
          <p:txBody>
            <a:bodyPr wrap="none" rtlCol="0">
              <a:spAutoFit/>
            </a:bodyPr>
            <a:lstStyle/>
            <a:p>
              <a:r>
                <a:rPr lang="en-IN" dirty="0" smtClean="0"/>
                <a:t>a[0]</a:t>
              </a:r>
              <a:endParaRPr lang="en-US" dirty="0"/>
            </a:p>
          </p:txBody>
        </p:sp>
      </p:grpSp>
      <p:grpSp>
        <p:nvGrpSpPr>
          <p:cNvPr id="7" name="Group 6"/>
          <p:cNvGrpSpPr/>
          <p:nvPr/>
        </p:nvGrpSpPr>
        <p:grpSpPr>
          <a:xfrm>
            <a:off x="2783378" y="2754868"/>
            <a:ext cx="685800" cy="826532"/>
            <a:chOff x="1828800" y="2057400"/>
            <a:chExt cx="685800" cy="826532"/>
          </a:xfrm>
        </p:grpSpPr>
        <p:sp>
          <p:nvSpPr>
            <p:cNvPr id="8" name="Rectangle 7"/>
            <p:cNvSpPr/>
            <p:nvPr/>
          </p:nvSpPr>
          <p:spPr>
            <a:xfrm>
              <a:off x="1828800" y="2057400"/>
              <a:ext cx="6858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13</a:t>
              </a:r>
              <a:endParaRPr lang="en-US" dirty="0">
                <a:solidFill>
                  <a:schemeClr val="tx1"/>
                </a:solidFill>
              </a:endParaRPr>
            </a:p>
          </p:txBody>
        </p:sp>
        <p:sp>
          <p:nvSpPr>
            <p:cNvPr id="9" name="TextBox 8"/>
            <p:cNvSpPr txBox="1"/>
            <p:nvPr/>
          </p:nvSpPr>
          <p:spPr>
            <a:xfrm>
              <a:off x="1905000" y="2514600"/>
              <a:ext cx="553357" cy="369332"/>
            </a:xfrm>
            <a:prstGeom prst="rect">
              <a:avLst/>
            </a:prstGeom>
            <a:noFill/>
          </p:spPr>
          <p:txBody>
            <a:bodyPr wrap="none" rtlCol="0">
              <a:spAutoFit/>
            </a:bodyPr>
            <a:lstStyle/>
            <a:p>
              <a:r>
                <a:rPr lang="en-IN" dirty="0" smtClean="0"/>
                <a:t>a[1]</a:t>
              </a:r>
              <a:endParaRPr lang="en-US" dirty="0"/>
            </a:p>
          </p:txBody>
        </p:sp>
      </p:grpSp>
      <p:grpSp>
        <p:nvGrpSpPr>
          <p:cNvPr id="10" name="Group 9"/>
          <p:cNvGrpSpPr/>
          <p:nvPr/>
        </p:nvGrpSpPr>
        <p:grpSpPr>
          <a:xfrm>
            <a:off x="3469178" y="2754868"/>
            <a:ext cx="685800" cy="826532"/>
            <a:chOff x="2514600" y="2057400"/>
            <a:chExt cx="685800" cy="826532"/>
          </a:xfrm>
        </p:grpSpPr>
        <p:sp>
          <p:nvSpPr>
            <p:cNvPr id="11" name="Rectangle 10"/>
            <p:cNvSpPr/>
            <p:nvPr/>
          </p:nvSpPr>
          <p:spPr>
            <a:xfrm>
              <a:off x="2514600" y="2057400"/>
              <a:ext cx="6858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28</a:t>
              </a:r>
              <a:endParaRPr lang="en-US" dirty="0">
                <a:solidFill>
                  <a:schemeClr val="tx1"/>
                </a:solidFill>
              </a:endParaRPr>
            </a:p>
          </p:txBody>
        </p:sp>
        <p:sp>
          <p:nvSpPr>
            <p:cNvPr id="12" name="TextBox 11"/>
            <p:cNvSpPr txBox="1"/>
            <p:nvPr/>
          </p:nvSpPr>
          <p:spPr>
            <a:xfrm>
              <a:off x="2590800" y="2514600"/>
              <a:ext cx="553357" cy="369332"/>
            </a:xfrm>
            <a:prstGeom prst="rect">
              <a:avLst/>
            </a:prstGeom>
            <a:noFill/>
          </p:spPr>
          <p:txBody>
            <a:bodyPr wrap="none" rtlCol="0">
              <a:spAutoFit/>
            </a:bodyPr>
            <a:lstStyle/>
            <a:p>
              <a:r>
                <a:rPr lang="en-IN" dirty="0" smtClean="0"/>
                <a:t>a[2]</a:t>
              </a:r>
              <a:endParaRPr lang="en-US" dirty="0"/>
            </a:p>
          </p:txBody>
        </p:sp>
      </p:grpSp>
      <p:grpSp>
        <p:nvGrpSpPr>
          <p:cNvPr id="13" name="Group 12"/>
          <p:cNvGrpSpPr/>
          <p:nvPr/>
        </p:nvGrpSpPr>
        <p:grpSpPr>
          <a:xfrm>
            <a:off x="4154978" y="2754868"/>
            <a:ext cx="685800" cy="826532"/>
            <a:chOff x="3200400" y="2057400"/>
            <a:chExt cx="685800" cy="826532"/>
          </a:xfrm>
        </p:grpSpPr>
        <p:sp>
          <p:nvSpPr>
            <p:cNvPr id="14" name="Rectangle 13"/>
            <p:cNvSpPr/>
            <p:nvPr/>
          </p:nvSpPr>
          <p:spPr>
            <a:xfrm>
              <a:off x="3200400" y="2057400"/>
              <a:ext cx="6858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106</a:t>
              </a:r>
              <a:endParaRPr lang="en-US" dirty="0">
                <a:solidFill>
                  <a:schemeClr val="tx1"/>
                </a:solidFill>
              </a:endParaRPr>
            </a:p>
          </p:txBody>
        </p:sp>
        <p:sp>
          <p:nvSpPr>
            <p:cNvPr id="15" name="TextBox 14"/>
            <p:cNvSpPr txBox="1"/>
            <p:nvPr/>
          </p:nvSpPr>
          <p:spPr>
            <a:xfrm>
              <a:off x="3296557" y="2514600"/>
              <a:ext cx="553357" cy="369332"/>
            </a:xfrm>
            <a:prstGeom prst="rect">
              <a:avLst/>
            </a:prstGeom>
            <a:noFill/>
          </p:spPr>
          <p:txBody>
            <a:bodyPr wrap="none" rtlCol="0">
              <a:spAutoFit/>
            </a:bodyPr>
            <a:lstStyle/>
            <a:p>
              <a:r>
                <a:rPr lang="en-IN" dirty="0" smtClean="0"/>
                <a:t>a[3]</a:t>
              </a:r>
              <a:endParaRPr lang="en-US" dirty="0"/>
            </a:p>
          </p:txBody>
        </p:sp>
      </p:grpSp>
      <p:sp>
        <p:nvSpPr>
          <p:cNvPr id="16" name="Rectangle 15"/>
          <p:cNvSpPr/>
          <p:nvPr/>
        </p:nvSpPr>
        <p:spPr>
          <a:xfrm>
            <a:off x="4840778" y="2754868"/>
            <a:ext cx="685800" cy="457200"/>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rgbClr val="FF0000"/>
                </a:solidFill>
              </a:rPr>
              <a:t>a</a:t>
            </a:r>
            <a:endParaRPr lang="en-US" dirty="0">
              <a:solidFill>
                <a:srgbClr val="FF0000"/>
              </a:solidFill>
            </a:endParaRPr>
          </a:p>
        </p:txBody>
      </p:sp>
      <p:sp>
        <p:nvSpPr>
          <p:cNvPr id="17" name="TextBox 16"/>
          <p:cNvSpPr txBox="1"/>
          <p:nvPr/>
        </p:nvSpPr>
        <p:spPr>
          <a:xfrm>
            <a:off x="4897021" y="3212068"/>
            <a:ext cx="553357" cy="369332"/>
          </a:xfrm>
          <a:prstGeom prst="rect">
            <a:avLst/>
          </a:prstGeom>
          <a:noFill/>
        </p:spPr>
        <p:txBody>
          <a:bodyPr wrap="none" rtlCol="0">
            <a:spAutoFit/>
          </a:bodyPr>
          <a:lstStyle/>
          <a:p>
            <a:r>
              <a:rPr lang="en-IN" dirty="0" smtClean="0"/>
              <a:t>a[4]</a:t>
            </a:r>
            <a:endParaRPr lang="en-US" dirty="0"/>
          </a:p>
        </p:txBody>
      </p:sp>
      <p:grpSp>
        <p:nvGrpSpPr>
          <p:cNvPr id="18" name="Group 17"/>
          <p:cNvGrpSpPr/>
          <p:nvPr/>
        </p:nvGrpSpPr>
        <p:grpSpPr>
          <a:xfrm>
            <a:off x="5526578" y="2754868"/>
            <a:ext cx="685800" cy="826532"/>
            <a:chOff x="4572000" y="2057400"/>
            <a:chExt cx="685800" cy="826532"/>
          </a:xfrm>
        </p:grpSpPr>
        <p:sp>
          <p:nvSpPr>
            <p:cNvPr id="19" name="Rectangle 18"/>
            <p:cNvSpPr/>
            <p:nvPr/>
          </p:nvSpPr>
          <p:spPr>
            <a:xfrm>
              <a:off x="4572000" y="2057400"/>
              <a:ext cx="6858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42</a:t>
              </a:r>
              <a:endParaRPr lang="en-US" dirty="0">
                <a:solidFill>
                  <a:schemeClr val="tx1"/>
                </a:solidFill>
              </a:endParaRPr>
            </a:p>
          </p:txBody>
        </p:sp>
        <p:sp>
          <p:nvSpPr>
            <p:cNvPr id="20" name="TextBox 19"/>
            <p:cNvSpPr txBox="1"/>
            <p:nvPr/>
          </p:nvSpPr>
          <p:spPr>
            <a:xfrm>
              <a:off x="4648200" y="2514600"/>
              <a:ext cx="553357" cy="369332"/>
            </a:xfrm>
            <a:prstGeom prst="rect">
              <a:avLst/>
            </a:prstGeom>
            <a:noFill/>
          </p:spPr>
          <p:txBody>
            <a:bodyPr wrap="none" rtlCol="0">
              <a:spAutoFit/>
            </a:bodyPr>
            <a:lstStyle/>
            <a:p>
              <a:r>
                <a:rPr lang="en-IN" dirty="0" smtClean="0"/>
                <a:t>a[5]</a:t>
              </a:r>
              <a:endParaRPr lang="en-US" dirty="0"/>
            </a:p>
          </p:txBody>
        </p:sp>
      </p:grpSp>
      <p:grpSp>
        <p:nvGrpSpPr>
          <p:cNvPr id="21" name="Group 20"/>
          <p:cNvGrpSpPr/>
          <p:nvPr/>
        </p:nvGrpSpPr>
        <p:grpSpPr>
          <a:xfrm>
            <a:off x="6212378" y="2754868"/>
            <a:ext cx="685800" cy="826532"/>
            <a:chOff x="5257800" y="2057400"/>
            <a:chExt cx="685800" cy="826532"/>
          </a:xfrm>
        </p:grpSpPr>
        <p:sp>
          <p:nvSpPr>
            <p:cNvPr id="22" name="Rectangle 21"/>
            <p:cNvSpPr/>
            <p:nvPr/>
          </p:nvSpPr>
          <p:spPr>
            <a:xfrm>
              <a:off x="5257800" y="2057400"/>
              <a:ext cx="6858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5</a:t>
              </a:r>
              <a:endParaRPr lang="en-US" dirty="0">
                <a:solidFill>
                  <a:schemeClr val="tx1"/>
                </a:solidFill>
              </a:endParaRPr>
            </a:p>
          </p:txBody>
        </p:sp>
        <p:sp>
          <p:nvSpPr>
            <p:cNvPr id="23" name="TextBox 22"/>
            <p:cNvSpPr txBox="1"/>
            <p:nvPr/>
          </p:nvSpPr>
          <p:spPr>
            <a:xfrm>
              <a:off x="5334000" y="2514600"/>
              <a:ext cx="553357" cy="369332"/>
            </a:xfrm>
            <a:prstGeom prst="rect">
              <a:avLst/>
            </a:prstGeom>
            <a:noFill/>
          </p:spPr>
          <p:txBody>
            <a:bodyPr wrap="none" rtlCol="0">
              <a:spAutoFit/>
            </a:bodyPr>
            <a:lstStyle/>
            <a:p>
              <a:r>
                <a:rPr lang="en-IN" dirty="0" smtClean="0"/>
                <a:t>a[6]</a:t>
              </a:r>
              <a:endParaRPr lang="en-US" dirty="0"/>
            </a:p>
          </p:txBody>
        </p:sp>
      </p:grpSp>
      <p:grpSp>
        <p:nvGrpSpPr>
          <p:cNvPr id="24" name="Group 23"/>
          <p:cNvGrpSpPr/>
          <p:nvPr/>
        </p:nvGrpSpPr>
        <p:grpSpPr>
          <a:xfrm>
            <a:off x="6898178" y="2754868"/>
            <a:ext cx="685800" cy="826532"/>
            <a:chOff x="5943600" y="2057400"/>
            <a:chExt cx="685800" cy="826532"/>
          </a:xfrm>
        </p:grpSpPr>
        <p:sp>
          <p:nvSpPr>
            <p:cNvPr id="25" name="Rectangle 24"/>
            <p:cNvSpPr/>
            <p:nvPr/>
          </p:nvSpPr>
          <p:spPr>
            <a:xfrm>
              <a:off x="5943600" y="2057400"/>
              <a:ext cx="6858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83</a:t>
              </a:r>
              <a:endParaRPr lang="en-US" dirty="0">
                <a:solidFill>
                  <a:schemeClr val="tx1"/>
                </a:solidFill>
              </a:endParaRPr>
            </a:p>
          </p:txBody>
        </p:sp>
        <p:sp>
          <p:nvSpPr>
            <p:cNvPr id="26" name="TextBox 25"/>
            <p:cNvSpPr txBox="1"/>
            <p:nvPr/>
          </p:nvSpPr>
          <p:spPr>
            <a:xfrm>
              <a:off x="6039757" y="2514600"/>
              <a:ext cx="553357" cy="369332"/>
            </a:xfrm>
            <a:prstGeom prst="rect">
              <a:avLst/>
            </a:prstGeom>
            <a:noFill/>
          </p:spPr>
          <p:txBody>
            <a:bodyPr wrap="none" rtlCol="0">
              <a:spAutoFit/>
            </a:bodyPr>
            <a:lstStyle/>
            <a:p>
              <a:r>
                <a:rPr lang="en-IN" dirty="0" smtClean="0"/>
                <a:t>a[7]</a:t>
              </a:r>
              <a:endParaRPr lang="en-US" dirty="0"/>
            </a:p>
          </p:txBody>
        </p:sp>
      </p:grpSp>
      <p:grpSp>
        <p:nvGrpSpPr>
          <p:cNvPr id="27" name="Group 26"/>
          <p:cNvGrpSpPr/>
          <p:nvPr/>
        </p:nvGrpSpPr>
        <p:grpSpPr>
          <a:xfrm>
            <a:off x="7583978" y="2754868"/>
            <a:ext cx="685800" cy="826532"/>
            <a:chOff x="6629400" y="2057400"/>
            <a:chExt cx="685800" cy="826532"/>
          </a:xfrm>
        </p:grpSpPr>
        <p:sp>
          <p:nvSpPr>
            <p:cNvPr id="28" name="Rectangle 27"/>
            <p:cNvSpPr/>
            <p:nvPr/>
          </p:nvSpPr>
          <p:spPr>
            <a:xfrm>
              <a:off x="6629400" y="2057400"/>
              <a:ext cx="6858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97</a:t>
              </a:r>
              <a:endParaRPr lang="en-US" dirty="0">
                <a:solidFill>
                  <a:schemeClr val="tx1"/>
                </a:solidFill>
              </a:endParaRPr>
            </a:p>
          </p:txBody>
        </p:sp>
        <p:sp>
          <p:nvSpPr>
            <p:cNvPr id="29" name="TextBox 28"/>
            <p:cNvSpPr txBox="1"/>
            <p:nvPr/>
          </p:nvSpPr>
          <p:spPr>
            <a:xfrm>
              <a:off x="6705600" y="2514600"/>
              <a:ext cx="553357" cy="369332"/>
            </a:xfrm>
            <a:prstGeom prst="rect">
              <a:avLst/>
            </a:prstGeom>
            <a:noFill/>
          </p:spPr>
          <p:txBody>
            <a:bodyPr wrap="none" rtlCol="0">
              <a:spAutoFit/>
            </a:bodyPr>
            <a:lstStyle/>
            <a:p>
              <a:r>
                <a:rPr lang="en-IN" dirty="0" smtClean="0"/>
                <a:t>a[8]</a:t>
              </a:r>
              <a:endParaRPr lang="en-US" dirty="0"/>
            </a:p>
          </p:txBody>
        </p:sp>
      </p:grpSp>
      <p:grpSp>
        <p:nvGrpSpPr>
          <p:cNvPr id="30" name="Group 29"/>
          <p:cNvGrpSpPr/>
          <p:nvPr/>
        </p:nvGrpSpPr>
        <p:grpSpPr>
          <a:xfrm>
            <a:off x="8269778" y="2754868"/>
            <a:ext cx="685800" cy="826532"/>
            <a:chOff x="7315200" y="2057400"/>
            <a:chExt cx="685800" cy="826532"/>
          </a:xfrm>
        </p:grpSpPr>
        <p:sp>
          <p:nvSpPr>
            <p:cNvPr id="31" name="Rectangle 30"/>
            <p:cNvSpPr/>
            <p:nvPr/>
          </p:nvSpPr>
          <p:spPr>
            <a:xfrm>
              <a:off x="7315200" y="2057400"/>
              <a:ext cx="6858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14</a:t>
              </a:r>
              <a:endParaRPr lang="en-US" dirty="0">
                <a:solidFill>
                  <a:schemeClr val="tx1"/>
                </a:solidFill>
              </a:endParaRPr>
            </a:p>
          </p:txBody>
        </p:sp>
        <p:sp>
          <p:nvSpPr>
            <p:cNvPr id="32" name="TextBox 31"/>
            <p:cNvSpPr txBox="1"/>
            <p:nvPr/>
          </p:nvSpPr>
          <p:spPr>
            <a:xfrm>
              <a:off x="7411357" y="2514600"/>
              <a:ext cx="553357" cy="369332"/>
            </a:xfrm>
            <a:prstGeom prst="rect">
              <a:avLst/>
            </a:prstGeom>
            <a:noFill/>
          </p:spPr>
          <p:txBody>
            <a:bodyPr wrap="none" rtlCol="0">
              <a:spAutoFit/>
            </a:bodyPr>
            <a:lstStyle/>
            <a:p>
              <a:r>
                <a:rPr lang="en-IN" dirty="0" smtClean="0"/>
                <a:t>a[9]</a:t>
              </a:r>
              <a:endParaRPr lang="en-US" dirty="0"/>
            </a:p>
          </p:txBody>
        </p:sp>
      </p:grpSp>
      <p:sp>
        <p:nvSpPr>
          <p:cNvPr id="33" name="Rectangle 32"/>
          <p:cNvSpPr/>
          <p:nvPr/>
        </p:nvSpPr>
        <p:spPr>
          <a:xfrm>
            <a:off x="4840778" y="2754868"/>
            <a:ext cx="685800" cy="457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35</a:t>
            </a:r>
            <a:endParaRPr lang="en-US" dirty="0">
              <a:solidFill>
                <a:schemeClr val="tx1"/>
              </a:solidFill>
            </a:endParaRPr>
          </a:p>
        </p:txBody>
      </p:sp>
    </p:spTree>
    <p:extLst>
      <p:ext uri="{BB962C8B-B14F-4D97-AF65-F5344CB8AC3E}">
        <p14:creationId xmlns:p14="http://schemas.microsoft.com/office/powerpoint/2010/main" val="2279476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3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 of JAVA</a:t>
            </a:r>
            <a:endParaRPr lang="en-US" dirty="0"/>
          </a:p>
        </p:txBody>
      </p:sp>
      <p:sp>
        <p:nvSpPr>
          <p:cNvPr id="4" name="Content Placeholder 2"/>
          <p:cNvSpPr>
            <a:spLocks noGrp="1"/>
          </p:cNvSpPr>
          <p:nvPr>
            <p:ph idx="1"/>
          </p:nvPr>
        </p:nvSpPr>
        <p:spPr>
          <a:xfrm>
            <a:off x="1562100" y="990600"/>
            <a:ext cx="10077450" cy="1066800"/>
          </a:xfrm>
          <a:prstGeom prst="roundRect">
            <a:avLst/>
          </a:prstGeom>
          <a:ln cap="sq">
            <a:solidFill>
              <a:schemeClr val="accent1">
                <a:shade val="50000"/>
              </a:schemeClr>
            </a:solidFill>
          </a:ln>
        </p:spPr>
        <p:txBody>
          <a:bodyPr>
            <a:normAutofit/>
          </a:bodyPr>
          <a:lstStyle/>
          <a:p>
            <a:pPr marL="0" indent="0" algn="just">
              <a:buNone/>
            </a:pPr>
            <a:r>
              <a:rPr lang="en-IN" sz="2200" dirty="0" smtClean="0">
                <a:solidFill>
                  <a:srgbClr val="C00000"/>
                </a:solidFill>
              </a:rPr>
              <a:t>Simple:</a:t>
            </a:r>
            <a:r>
              <a:rPr lang="en-IN" sz="2200" dirty="0" smtClean="0"/>
              <a:t> Java inherits C/C++ syntax and many object-oriented features of C++.</a:t>
            </a:r>
          </a:p>
        </p:txBody>
      </p:sp>
      <p:pic>
        <p:nvPicPr>
          <p:cNvPr id="5" name="Picture 4" descr="Simple feature of java - what is java - edure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990600"/>
            <a:ext cx="1066800" cy="10668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a:xfrm>
            <a:off x="1557335" y="2230438"/>
            <a:ext cx="10082213" cy="1066800"/>
          </a:xfrm>
          <a:prstGeom prst="roundRect">
            <a:avLst/>
          </a:prstGeom>
          <a:ln>
            <a:solidFill>
              <a:schemeClr val="accent1">
                <a:shade val="50000"/>
              </a:schemeClr>
            </a:solidFill>
          </a:ln>
        </p:spPr>
        <p:txBody>
          <a:bodyPr vert="horz" lIns="91440" tIns="45720" rIns="91440" bIns="45720" rtlCol="0">
            <a:noAutofit/>
          </a:bodyPr>
          <a:lstStyle>
            <a:lvl1pPr marL="342900" indent="-342900" algn="l" defTabSz="914400" rtl="0" eaLnBrk="1" latinLnBrk="0" hangingPunct="1">
              <a:lnSpc>
                <a:spcPct val="114000"/>
              </a:lnSpc>
              <a:spcBef>
                <a:spcPct val="20000"/>
              </a:spcBef>
              <a:buClrTx/>
              <a:buFont typeface="Wingdings" panose="05000000000000000000" pitchFamily="2" charset="2"/>
              <a:buChar char="§"/>
              <a:defRPr sz="2400" kern="1200">
                <a:solidFill>
                  <a:schemeClr val="tx1"/>
                </a:solidFill>
                <a:latin typeface="+mj-lt"/>
                <a:ea typeface="Times New Roman" panose="02020603050405020304" pitchFamily="18" charset="0"/>
                <a:cs typeface="Times New Roman" panose="02020603050405020304" pitchFamily="18" charset="0"/>
              </a:defRPr>
            </a:lvl1pPr>
            <a:lvl2pPr marL="742950" indent="-285750" algn="just" defTabSz="914400" rtl="0" eaLnBrk="1" latinLnBrk="0" hangingPunct="1">
              <a:lnSpc>
                <a:spcPct val="114000"/>
              </a:lnSpc>
              <a:spcBef>
                <a:spcPct val="20000"/>
              </a:spcBef>
              <a:buClrTx/>
              <a:buFont typeface="Arial" panose="020B0604020202020204" pitchFamily="34" charset="0"/>
              <a:buChar char="•"/>
              <a:defRPr sz="2000" kern="1200">
                <a:solidFill>
                  <a:schemeClr val="tx1"/>
                </a:solidFill>
                <a:latin typeface="+mj-lt"/>
                <a:ea typeface="Times New Roman" panose="02020603050405020304" pitchFamily="18" charset="0"/>
                <a:cs typeface="Times New Roman" panose="02020603050405020304" pitchFamily="18" charset="0"/>
              </a:defRPr>
            </a:lvl2pPr>
            <a:lvl3pPr marL="1143000" indent="-228600" algn="just" defTabSz="914400" rtl="0" eaLnBrk="1" latinLnBrk="0" hangingPunct="1">
              <a:lnSpc>
                <a:spcPct val="114000"/>
              </a:lnSpc>
              <a:spcBef>
                <a:spcPct val="20000"/>
              </a:spcBef>
              <a:buClrTx/>
              <a:buFont typeface="Arial" pitchFamily="34" charset="0"/>
              <a:buChar char="•"/>
              <a:defRPr sz="1800" kern="1200">
                <a:solidFill>
                  <a:schemeClr val="tx1"/>
                </a:solidFill>
                <a:latin typeface="+mj-lt"/>
                <a:ea typeface="Times New Roman" panose="02020603050405020304" pitchFamily="18" charset="0"/>
                <a:cs typeface="Times New Roman" panose="02020603050405020304" pitchFamily="18" charset="0"/>
              </a:defRPr>
            </a:lvl3pPr>
            <a:lvl4pPr marL="1600200" indent="-228600" algn="just" defTabSz="914400" rtl="0" eaLnBrk="1" latinLnBrk="0" hangingPunct="1">
              <a:lnSpc>
                <a:spcPct val="114000"/>
              </a:lnSpc>
              <a:spcBef>
                <a:spcPct val="20000"/>
              </a:spcBef>
              <a:buClrTx/>
              <a:buFont typeface="Arial" pitchFamily="34" charset="0"/>
              <a:buChar char="–"/>
              <a:defRPr sz="1600" kern="1200">
                <a:solidFill>
                  <a:schemeClr val="tx1"/>
                </a:solidFill>
                <a:latin typeface="+mj-lt"/>
                <a:ea typeface="Times New Roman" panose="02020603050405020304" pitchFamily="18" charset="0"/>
                <a:cs typeface="Times New Roman" panose="02020603050405020304" pitchFamily="18" charset="0"/>
              </a:defRPr>
            </a:lvl4pPr>
            <a:lvl5pPr marL="2057400" indent="-228600" algn="just" defTabSz="914400" rtl="0" eaLnBrk="1" latinLnBrk="0" hangingPunct="1">
              <a:lnSpc>
                <a:spcPct val="114000"/>
              </a:lnSpc>
              <a:spcBef>
                <a:spcPct val="20000"/>
              </a:spcBef>
              <a:buClrTx/>
              <a:buFont typeface="Arial" pitchFamily="34" charset="0"/>
              <a:buChar char="»"/>
              <a:defRPr sz="1600" kern="1200">
                <a:solidFill>
                  <a:schemeClr val="tx1"/>
                </a:solidFill>
                <a:latin typeface="+mj-lt"/>
                <a:ea typeface="Times New Roman" panose="02020603050405020304" pitchFamily="18" charset="0"/>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IN" sz="2200" dirty="0" smtClean="0">
                <a:solidFill>
                  <a:srgbClr val="C00000"/>
                </a:solidFill>
              </a:rPr>
              <a:t>Object Oriented: </a:t>
            </a:r>
            <a:r>
              <a:rPr lang="en-IN" sz="2200" dirty="0" smtClean="0"/>
              <a:t>“Everything is an object” paradigm, </a:t>
            </a:r>
            <a:r>
              <a:rPr lang="en-US" sz="2200" dirty="0" smtClean="0"/>
              <a:t>which </a:t>
            </a:r>
            <a:r>
              <a:rPr lang="en-US" sz="2200" dirty="0"/>
              <a:t>possess some state, behavior and all the operations are performed using these </a:t>
            </a:r>
            <a:r>
              <a:rPr lang="en-US" sz="2200" dirty="0" smtClean="0"/>
              <a:t>objects.</a:t>
            </a:r>
            <a:endParaRPr lang="en-IN" sz="2200" dirty="0" smtClean="0"/>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1000" y="2230438"/>
            <a:ext cx="1066800" cy="106680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a:xfrm>
            <a:off x="1533523" y="3576637"/>
            <a:ext cx="10106025" cy="1066800"/>
          </a:xfrm>
          <a:prstGeom prst="roundRect">
            <a:avLst/>
          </a:prstGeom>
          <a:ln>
            <a:solidFill>
              <a:schemeClr val="accent1">
                <a:shade val="50000"/>
              </a:schemeClr>
            </a:solidFill>
          </a:ln>
        </p:spPr>
        <p:txBody>
          <a:bodyPr vert="horz" lIns="91440" tIns="45720" rIns="91440" bIns="45720" rtlCol="0">
            <a:noAutofit/>
          </a:bodyPr>
          <a:lstStyle>
            <a:lvl1pPr marL="342900" indent="-342900" algn="l" defTabSz="914400" rtl="0" eaLnBrk="1" latinLnBrk="0" hangingPunct="1">
              <a:lnSpc>
                <a:spcPct val="114000"/>
              </a:lnSpc>
              <a:spcBef>
                <a:spcPct val="20000"/>
              </a:spcBef>
              <a:buClrTx/>
              <a:buFont typeface="Wingdings" panose="05000000000000000000" pitchFamily="2" charset="2"/>
              <a:buChar char="§"/>
              <a:defRPr sz="2400" kern="1200">
                <a:solidFill>
                  <a:schemeClr val="tx1"/>
                </a:solidFill>
                <a:latin typeface="+mj-lt"/>
                <a:ea typeface="Times New Roman" panose="02020603050405020304" pitchFamily="18" charset="0"/>
                <a:cs typeface="Times New Roman" panose="02020603050405020304" pitchFamily="18" charset="0"/>
              </a:defRPr>
            </a:lvl1pPr>
            <a:lvl2pPr marL="742950" indent="-285750" algn="just" defTabSz="914400" rtl="0" eaLnBrk="1" latinLnBrk="0" hangingPunct="1">
              <a:lnSpc>
                <a:spcPct val="114000"/>
              </a:lnSpc>
              <a:spcBef>
                <a:spcPct val="20000"/>
              </a:spcBef>
              <a:buClrTx/>
              <a:buFont typeface="Arial" panose="020B0604020202020204" pitchFamily="34" charset="0"/>
              <a:buChar char="•"/>
              <a:defRPr sz="2000" kern="1200">
                <a:solidFill>
                  <a:schemeClr val="tx1"/>
                </a:solidFill>
                <a:latin typeface="+mj-lt"/>
                <a:ea typeface="Times New Roman" panose="02020603050405020304" pitchFamily="18" charset="0"/>
                <a:cs typeface="Times New Roman" panose="02020603050405020304" pitchFamily="18" charset="0"/>
              </a:defRPr>
            </a:lvl2pPr>
            <a:lvl3pPr marL="1143000" indent="-228600" algn="just" defTabSz="914400" rtl="0" eaLnBrk="1" latinLnBrk="0" hangingPunct="1">
              <a:lnSpc>
                <a:spcPct val="114000"/>
              </a:lnSpc>
              <a:spcBef>
                <a:spcPct val="20000"/>
              </a:spcBef>
              <a:buClrTx/>
              <a:buFont typeface="Arial" pitchFamily="34" charset="0"/>
              <a:buChar char="•"/>
              <a:defRPr sz="1800" kern="1200">
                <a:solidFill>
                  <a:schemeClr val="tx1"/>
                </a:solidFill>
                <a:latin typeface="+mj-lt"/>
                <a:ea typeface="Times New Roman" panose="02020603050405020304" pitchFamily="18" charset="0"/>
                <a:cs typeface="Times New Roman" panose="02020603050405020304" pitchFamily="18" charset="0"/>
              </a:defRPr>
            </a:lvl3pPr>
            <a:lvl4pPr marL="1600200" indent="-228600" algn="just" defTabSz="914400" rtl="0" eaLnBrk="1" latinLnBrk="0" hangingPunct="1">
              <a:lnSpc>
                <a:spcPct val="114000"/>
              </a:lnSpc>
              <a:spcBef>
                <a:spcPct val="20000"/>
              </a:spcBef>
              <a:buClrTx/>
              <a:buFont typeface="Arial" pitchFamily="34" charset="0"/>
              <a:buChar char="–"/>
              <a:defRPr sz="1600" kern="1200">
                <a:solidFill>
                  <a:schemeClr val="tx1"/>
                </a:solidFill>
                <a:latin typeface="+mj-lt"/>
                <a:ea typeface="Times New Roman" panose="02020603050405020304" pitchFamily="18" charset="0"/>
                <a:cs typeface="Times New Roman" panose="02020603050405020304" pitchFamily="18" charset="0"/>
              </a:defRPr>
            </a:lvl4pPr>
            <a:lvl5pPr marL="2057400" indent="-228600" algn="just" defTabSz="914400" rtl="0" eaLnBrk="1" latinLnBrk="0" hangingPunct="1">
              <a:lnSpc>
                <a:spcPct val="114000"/>
              </a:lnSpc>
              <a:spcBef>
                <a:spcPct val="20000"/>
              </a:spcBef>
              <a:buClrTx/>
              <a:buFont typeface="Arial" pitchFamily="34" charset="0"/>
              <a:buChar char="»"/>
              <a:defRPr sz="1600" kern="1200">
                <a:solidFill>
                  <a:schemeClr val="tx1"/>
                </a:solidFill>
                <a:latin typeface="+mj-lt"/>
                <a:ea typeface="Times New Roman" panose="02020603050405020304" pitchFamily="18" charset="0"/>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IN" sz="2200" dirty="0" smtClean="0">
                <a:solidFill>
                  <a:srgbClr val="C00000"/>
                </a:solidFill>
              </a:rPr>
              <a:t>Robust: </a:t>
            </a:r>
            <a:r>
              <a:rPr lang="en-US" sz="2200" dirty="0"/>
              <a:t> Java has a strong memory management system. It helps in eliminating error as it checks the code during compile and runtime.</a:t>
            </a:r>
            <a:endParaRPr lang="en-IN" sz="2200" dirty="0" smtClean="0"/>
          </a:p>
        </p:txBody>
      </p:sp>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52424" y="3576637"/>
            <a:ext cx="1066800" cy="1066800"/>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p:cNvSpPr txBox="1">
            <a:spLocks/>
          </p:cNvSpPr>
          <p:nvPr/>
        </p:nvSpPr>
        <p:spPr>
          <a:xfrm>
            <a:off x="1533523" y="4922836"/>
            <a:ext cx="10106024" cy="1066800"/>
          </a:xfrm>
          <a:prstGeom prst="roundRect">
            <a:avLst/>
          </a:prstGeom>
          <a:ln>
            <a:solidFill>
              <a:schemeClr val="accent1">
                <a:shade val="50000"/>
              </a:schemeClr>
            </a:solidFill>
          </a:ln>
        </p:spPr>
        <p:txBody>
          <a:bodyPr vert="horz" lIns="91440" tIns="45720" rIns="91440" bIns="45720" rtlCol="0">
            <a:noAutofit/>
          </a:bodyPr>
          <a:lstStyle>
            <a:lvl1pPr marL="342900" indent="-342900" algn="l" defTabSz="914400" rtl="0" eaLnBrk="1" latinLnBrk="0" hangingPunct="1">
              <a:lnSpc>
                <a:spcPct val="114000"/>
              </a:lnSpc>
              <a:spcBef>
                <a:spcPct val="20000"/>
              </a:spcBef>
              <a:buClrTx/>
              <a:buFont typeface="Wingdings" panose="05000000000000000000" pitchFamily="2" charset="2"/>
              <a:buChar char="§"/>
              <a:defRPr sz="2400" kern="1200">
                <a:solidFill>
                  <a:schemeClr val="tx1"/>
                </a:solidFill>
                <a:latin typeface="+mj-lt"/>
                <a:ea typeface="Times New Roman" panose="02020603050405020304" pitchFamily="18" charset="0"/>
                <a:cs typeface="Times New Roman" panose="02020603050405020304" pitchFamily="18" charset="0"/>
              </a:defRPr>
            </a:lvl1pPr>
            <a:lvl2pPr marL="742950" indent="-285750" algn="just" defTabSz="914400" rtl="0" eaLnBrk="1" latinLnBrk="0" hangingPunct="1">
              <a:lnSpc>
                <a:spcPct val="114000"/>
              </a:lnSpc>
              <a:spcBef>
                <a:spcPct val="20000"/>
              </a:spcBef>
              <a:buClrTx/>
              <a:buFont typeface="Arial" panose="020B0604020202020204" pitchFamily="34" charset="0"/>
              <a:buChar char="•"/>
              <a:defRPr sz="2000" kern="1200">
                <a:solidFill>
                  <a:schemeClr val="tx1"/>
                </a:solidFill>
                <a:latin typeface="+mj-lt"/>
                <a:ea typeface="Times New Roman" panose="02020603050405020304" pitchFamily="18" charset="0"/>
                <a:cs typeface="Times New Roman" panose="02020603050405020304" pitchFamily="18" charset="0"/>
              </a:defRPr>
            </a:lvl2pPr>
            <a:lvl3pPr marL="1143000" indent="-228600" algn="just" defTabSz="914400" rtl="0" eaLnBrk="1" latinLnBrk="0" hangingPunct="1">
              <a:lnSpc>
                <a:spcPct val="114000"/>
              </a:lnSpc>
              <a:spcBef>
                <a:spcPct val="20000"/>
              </a:spcBef>
              <a:buClrTx/>
              <a:buFont typeface="Arial" pitchFamily="34" charset="0"/>
              <a:buChar char="•"/>
              <a:defRPr sz="1800" kern="1200">
                <a:solidFill>
                  <a:schemeClr val="tx1"/>
                </a:solidFill>
                <a:latin typeface="+mj-lt"/>
                <a:ea typeface="Times New Roman" panose="02020603050405020304" pitchFamily="18" charset="0"/>
                <a:cs typeface="Times New Roman" panose="02020603050405020304" pitchFamily="18" charset="0"/>
              </a:defRPr>
            </a:lvl3pPr>
            <a:lvl4pPr marL="1600200" indent="-228600" algn="just" defTabSz="914400" rtl="0" eaLnBrk="1" latinLnBrk="0" hangingPunct="1">
              <a:lnSpc>
                <a:spcPct val="114000"/>
              </a:lnSpc>
              <a:spcBef>
                <a:spcPct val="20000"/>
              </a:spcBef>
              <a:buClrTx/>
              <a:buFont typeface="Arial" pitchFamily="34" charset="0"/>
              <a:buChar char="–"/>
              <a:defRPr sz="1600" kern="1200">
                <a:solidFill>
                  <a:schemeClr val="tx1"/>
                </a:solidFill>
                <a:latin typeface="+mj-lt"/>
                <a:ea typeface="Times New Roman" panose="02020603050405020304" pitchFamily="18" charset="0"/>
                <a:cs typeface="Times New Roman" panose="02020603050405020304" pitchFamily="18" charset="0"/>
              </a:defRPr>
            </a:lvl4pPr>
            <a:lvl5pPr marL="2057400" indent="-228600" algn="just" defTabSz="914400" rtl="0" eaLnBrk="1" latinLnBrk="0" hangingPunct="1">
              <a:lnSpc>
                <a:spcPct val="114000"/>
              </a:lnSpc>
              <a:spcBef>
                <a:spcPct val="20000"/>
              </a:spcBef>
              <a:buClrTx/>
              <a:buFont typeface="Arial" pitchFamily="34" charset="0"/>
              <a:buChar char="»"/>
              <a:defRPr sz="1600" kern="1200">
                <a:solidFill>
                  <a:schemeClr val="tx1"/>
                </a:solidFill>
                <a:latin typeface="+mj-lt"/>
                <a:ea typeface="Times New Roman" panose="02020603050405020304" pitchFamily="18" charset="0"/>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IN" sz="2200" dirty="0" smtClean="0">
                <a:solidFill>
                  <a:srgbClr val="C00000"/>
                </a:solidFill>
              </a:rPr>
              <a:t>Multithreaded: </a:t>
            </a:r>
            <a:r>
              <a:rPr lang="en-US" sz="2200" dirty="0"/>
              <a:t>Java supports multiple threads of execution, including a set of synchronization primitives. This makes programming with threads much easier.</a:t>
            </a:r>
            <a:endParaRPr lang="en-IN" sz="2200" dirty="0" smtClean="0"/>
          </a:p>
        </p:txBody>
      </p:sp>
      <p:pic>
        <p:nvPicPr>
          <p:cNvPr id="11" name="Picture 4"/>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52424" y="4922836"/>
            <a:ext cx="1066800"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798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bg/>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6" grpId="0" animBg="1"/>
      <p:bldP spid="8" grpId="0" animBg="1"/>
      <p:bldP spid="1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One-Dimensional Array</a:t>
            </a:r>
          </a:p>
        </p:txBody>
      </p:sp>
      <p:sp>
        <p:nvSpPr>
          <p:cNvPr id="3" name="Content Placeholder 2"/>
          <p:cNvSpPr>
            <a:spLocks noGrp="1"/>
          </p:cNvSpPr>
          <p:nvPr>
            <p:ph idx="1"/>
          </p:nvPr>
        </p:nvSpPr>
        <p:spPr/>
        <p:txBody>
          <a:bodyPr/>
          <a:lstStyle/>
          <a:p>
            <a:r>
              <a:rPr lang="en-US" dirty="0"/>
              <a:t>An array using </a:t>
            </a:r>
            <a:r>
              <a:rPr lang="en-US" b="1" dirty="0"/>
              <a:t>one subscript </a:t>
            </a:r>
            <a:r>
              <a:rPr lang="en-US" dirty="0"/>
              <a:t>to represent the </a:t>
            </a:r>
            <a:r>
              <a:rPr lang="en-US" b="1" dirty="0"/>
              <a:t>list of elements </a:t>
            </a:r>
            <a:r>
              <a:rPr lang="en-US" dirty="0"/>
              <a:t>is called </a:t>
            </a:r>
            <a:r>
              <a:rPr lang="en-US" b="1" dirty="0"/>
              <a:t>one dimensional array</a:t>
            </a:r>
            <a:r>
              <a:rPr lang="en-US" dirty="0"/>
              <a:t>.</a:t>
            </a:r>
          </a:p>
          <a:p>
            <a:r>
              <a:rPr lang="en-US" dirty="0"/>
              <a:t>A One-dimensional array is essentially a </a:t>
            </a:r>
            <a:r>
              <a:rPr lang="en-US" b="1" dirty="0"/>
              <a:t>list</a:t>
            </a:r>
            <a:r>
              <a:rPr lang="en-US" dirty="0"/>
              <a:t> of </a:t>
            </a:r>
            <a:r>
              <a:rPr lang="en-US" b="1" dirty="0"/>
              <a:t>like-typed variables.</a:t>
            </a:r>
          </a:p>
          <a:p>
            <a:r>
              <a:rPr lang="en-US" dirty="0"/>
              <a:t>Array declaration:	</a:t>
            </a:r>
            <a:r>
              <a:rPr lang="en-US" dirty="0">
                <a:latin typeface="Cambria" pitchFamily="18" charset="0"/>
                <a:ea typeface="Cambria" pitchFamily="18" charset="0"/>
              </a:rPr>
              <a:t>type </a:t>
            </a:r>
            <a:r>
              <a:rPr lang="en-US" dirty="0" err="1">
                <a:latin typeface="Cambria" pitchFamily="18" charset="0"/>
                <a:ea typeface="Cambria" pitchFamily="18" charset="0"/>
              </a:rPr>
              <a:t>var</a:t>
            </a:r>
            <a:r>
              <a:rPr lang="en-US" dirty="0">
                <a:latin typeface="Cambria" pitchFamily="18" charset="0"/>
                <a:ea typeface="Cambria" pitchFamily="18" charset="0"/>
              </a:rPr>
              <a:t>-name[];</a:t>
            </a:r>
          </a:p>
          <a:p>
            <a:pPr>
              <a:buNone/>
            </a:pPr>
            <a:r>
              <a:rPr lang="en-US" dirty="0"/>
              <a:t>	Example: 		</a:t>
            </a:r>
            <a:r>
              <a:rPr lang="en-US" dirty="0" err="1">
                <a:latin typeface="Cambria" pitchFamily="18" charset="0"/>
                <a:ea typeface="Cambria" pitchFamily="18" charset="0"/>
              </a:rPr>
              <a:t>int</a:t>
            </a:r>
            <a:r>
              <a:rPr lang="en-US" dirty="0">
                <a:latin typeface="Cambria" pitchFamily="18" charset="0"/>
                <a:ea typeface="Cambria" pitchFamily="18" charset="0"/>
              </a:rPr>
              <a:t> </a:t>
            </a:r>
            <a:r>
              <a:rPr lang="en-US" dirty="0" err="1">
                <a:latin typeface="Cambria" pitchFamily="18" charset="0"/>
                <a:ea typeface="Cambria" pitchFamily="18" charset="0"/>
              </a:rPr>
              <a:t>student_marks</a:t>
            </a:r>
            <a:r>
              <a:rPr lang="en-US" dirty="0">
                <a:latin typeface="Cambria" pitchFamily="18" charset="0"/>
                <a:ea typeface="Cambria" pitchFamily="18" charset="0"/>
              </a:rPr>
              <a:t>[];</a:t>
            </a:r>
            <a:endParaRPr lang="en-US" sz="2000" dirty="0">
              <a:latin typeface="Cambria" pitchFamily="18" charset="0"/>
              <a:ea typeface="Cambria" pitchFamily="18" charset="0"/>
            </a:endParaRPr>
          </a:p>
          <a:p>
            <a:r>
              <a:rPr lang="en-US" dirty="0"/>
              <a:t>Above example will represent array with no value (null).</a:t>
            </a:r>
          </a:p>
          <a:p>
            <a:r>
              <a:rPr lang="en-US" dirty="0"/>
              <a:t>To link </a:t>
            </a:r>
            <a:r>
              <a:rPr lang="en-US" b="1" dirty="0" err="1">
                <a:latin typeface="Cambria" pitchFamily="18" charset="0"/>
                <a:ea typeface="Cambria" pitchFamily="18" charset="0"/>
              </a:rPr>
              <a:t>student_marks</a:t>
            </a:r>
            <a:r>
              <a:rPr lang="en-US" dirty="0"/>
              <a:t> with actual array of integers, we must allocate one using </a:t>
            </a:r>
            <a:r>
              <a:rPr lang="en-US" b="1" i="1" dirty="0">
                <a:latin typeface="Cambria" pitchFamily="18" charset="0"/>
                <a:ea typeface="Cambria" pitchFamily="18" charset="0"/>
              </a:rPr>
              <a:t>new</a:t>
            </a:r>
            <a:r>
              <a:rPr lang="en-US" dirty="0"/>
              <a:t> keyword.</a:t>
            </a:r>
          </a:p>
          <a:p>
            <a:pPr>
              <a:buNone/>
            </a:pPr>
            <a:r>
              <a:rPr lang="en-US" dirty="0"/>
              <a:t>	Example: 	</a:t>
            </a:r>
            <a:r>
              <a:rPr lang="en-US" dirty="0" err="1">
                <a:latin typeface="Cambria" pitchFamily="18" charset="0"/>
                <a:ea typeface="Cambria" pitchFamily="18" charset="0"/>
              </a:rPr>
              <a:t>int</a:t>
            </a:r>
            <a:r>
              <a:rPr lang="en-US" dirty="0">
                <a:latin typeface="Cambria" pitchFamily="18" charset="0"/>
                <a:ea typeface="Cambria" pitchFamily="18" charset="0"/>
              </a:rPr>
              <a:t> </a:t>
            </a:r>
            <a:r>
              <a:rPr lang="en-US" dirty="0" err="1">
                <a:latin typeface="Cambria" pitchFamily="18" charset="0"/>
                <a:ea typeface="Cambria" pitchFamily="18" charset="0"/>
              </a:rPr>
              <a:t>student_marks</a:t>
            </a:r>
            <a:r>
              <a:rPr lang="en-US" dirty="0">
                <a:latin typeface="Cambria" pitchFamily="18" charset="0"/>
                <a:ea typeface="Cambria" pitchFamily="18" charset="0"/>
              </a:rPr>
              <a:t>[] = </a:t>
            </a:r>
            <a:r>
              <a:rPr lang="en-US" b="1" i="1" dirty="0">
                <a:latin typeface="Cambria" pitchFamily="18" charset="0"/>
                <a:ea typeface="Cambria" pitchFamily="18" charset="0"/>
              </a:rPr>
              <a:t>new</a:t>
            </a:r>
            <a:r>
              <a:rPr lang="en-US" dirty="0">
                <a:latin typeface="Cambria" pitchFamily="18" charset="0"/>
                <a:ea typeface="Cambria" pitchFamily="18" charset="0"/>
              </a:rPr>
              <a:t> </a:t>
            </a:r>
            <a:r>
              <a:rPr lang="en-US" dirty="0" err="1">
                <a:latin typeface="Cambria" pitchFamily="18" charset="0"/>
                <a:ea typeface="Cambria" pitchFamily="18" charset="0"/>
              </a:rPr>
              <a:t>int</a:t>
            </a:r>
            <a:r>
              <a:rPr lang="en-US" dirty="0">
                <a:latin typeface="Cambria" pitchFamily="18" charset="0"/>
                <a:ea typeface="Cambria" pitchFamily="18" charset="0"/>
              </a:rPr>
              <a:t>[20];</a:t>
            </a:r>
          </a:p>
        </p:txBody>
      </p:sp>
    </p:spTree>
    <p:extLst>
      <p:ext uri="{BB962C8B-B14F-4D97-AF65-F5344CB8AC3E}">
        <p14:creationId xmlns:p14="http://schemas.microsoft.com/office/powerpoint/2010/main" val="3999654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 (Array)</a:t>
            </a:r>
            <a:endParaRPr lang="en-US" dirty="0"/>
          </a:p>
        </p:txBody>
      </p:sp>
      <p:sp>
        <p:nvSpPr>
          <p:cNvPr id="4" name="TextBox 3"/>
          <p:cNvSpPr txBox="1"/>
          <p:nvPr/>
        </p:nvSpPr>
        <p:spPr>
          <a:xfrm>
            <a:off x="228600" y="990600"/>
            <a:ext cx="8915400" cy="5355312"/>
          </a:xfrm>
          <a:prstGeom prst="rect">
            <a:avLst/>
          </a:prstGeom>
          <a:noFill/>
          <a:ln w="19050">
            <a:solidFill>
              <a:schemeClr val="accent1"/>
            </a:solidFill>
            <a:prstDash val="dash"/>
          </a:ln>
        </p:spPr>
        <p:txBody>
          <a:bodyPr wrap="square" rtlCol="0">
            <a:spAutoFit/>
          </a:bodyPr>
          <a:lstStyle/>
          <a:p>
            <a:r>
              <a:rPr lang="en-US" b="1" dirty="0" smtClean="0">
                <a:solidFill>
                  <a:srgbClr val="7F0055"/>
                </a:solidFill>
                <a:latin typeface="Consolas"/>
              </a:rPr>
              <a:t>public</a:t>
            </a:r>
            <a:r>
              <a:rPr lang="en-US" b="1" dirty="0" smtClean="0">
                <a:solidFill>
                  <a:srgbClr val="000000"/>
                </a:solidFill>
                <a:latin typeface="Consolas"/>
              </a:rPr>
              <a:t> </a:t>
            </a:r>
            <a:r>
              <a:rPr lang="en-US" b="1" dirty="0" smtClean="0">
                <a:solidFill>
                  <a:srgbClr val="7F0055"/>
                </a:solidFill>
                <a:latin typeface="Consolas"/>
              </a:rPr>
              <a:t>class</a:t>
            </a:r>
            <a:r>
              <a:rPr lang="en-US" b="1" dirty="0" smtClean="0">
                <a:solidFill>
                  <a:srgbClr val="000000"/>
                </a:solidFill>
                <a:latin typeface="Consolas"/>
              </a:rPr>
              <a:t> </a:t>
            </a:r>
            <a:r>
              <a:rPr lang="en-US" b="1" dirty="0" err="1" smtClean="0">
                <a:solidFill>
                  <a:srgbClr val="000000"/>
                </a:solidFill>
                <a:latin typeface="Consolas"/>
              </a:rPr>
              <a:t>ArrayDemo</a:t>
            </a:r>
            <a:r>
              <a:rPr lang="en-US" b="1" dirty="0" smtClean="0">
                <a:solidFill>
                  <a:srgbClr val="000000"/>
                </a:solidFill>
                <a:latin typeface="Consolas"/>
              </a:rPr>
              <a:t>{</a:t>
            </a:r>
          </a:p>
          <a:p>
            <a:pPr lvl="1"/>
            <a:r>
              <a:rPr lang="en-US" b="1" dirty="0" smtClean="0">
                <a:solidFill>
                  <a:srgbClr val="7F0055"/>
                </a:solidFill>
                <a:latin typeface="Consolas"/>
              </a:rPr>
              <a:t>public</a:t>
            </a:r>
            <a:r>
              <a:rPr lang="en-US" b="1" dirty="0" smtClean="0">
                <a:solidFill>
                  <a:srgbClr val="000000"/>
                </a:solidFill>
                <a:latin typeface="Consolas"/>
              </a:rPr>
              <a:t> </a:t>
            </a:r>
            <a:r>
              <a:rPr lang="en-US" b="1" dirty="0" smtClean="0">
                <a:solidFill>
                  <a:srgbClr val="7F0055"/>
                </a:solidFill>
                <a:latin typeface="Consolas"/>
              </a:rPr>
              <a:t>static</a:t>
            </a:r>
            <a:r>
              <a:rPr lang="en-US" b="1" dirty="0" smtClean="0">
                <a:solidFill>
                  <a:srgbClr val="000000"/>
                </a:solidFill>
                <a:latin typeface="Consolas"/>
              </a:rPr>
              <a:t> </a:t>
            </a:r>
            <a:r>
              <a:rPr lang="en-US" b="1" dirty="0" smtClean="0">
                <a:solidFill>
                  <a:srgbClr val="7F0055"/>
                </a:solidFill>
                <a:latin typeface="Consolas"/>
              </a:rPr>
              <a:t>void</a:t>
            </a:r>
            <a:r>
              <a:rPr lang="en-US" b="1" dirty="0" smtClean="0">
                <a:solidFill>
                  <a:srgbClr val="000000"/>
                </a:solidFill>
                <a:latin typeface="Consolas"/>
              </a:rPr>
              <a:t> main(String[] </a:t>
            </a:r>
            <a:r>
              <a:rPr lang="en-US" b="1" dirty="0" err="1" smtClean="0">
                <a:solidFill>
                  <a:srgbClr val="6A3E3E"/>
                </a:solidFill>
                <a:latin typeface="Consolas"/>
              </a:rPr>
              <a:t>args</a:t>
            </a:r>
            <a:r>
              <a:rPr lang="en-US" b="1" dirty="0" smtClean="0">
                <a:solidFill>
                  <a:srgbClr val="000000"/>
                </a:solidFill>
                <a:latin typeface="Consolas"/>
              </a:rPr>
              <a:t>) {</a:t>
            </a:r>
          </a:p>
          <a:p>
            <a:pPr lvl="2"/>
            <a:r>
              <a:rPr lang="en-US" b="1" dirty="0" err="1" smtClean="0">
                <a:solidFill>
                  <a:srgbClr val="7F0055"/>
                </a:solidFill>
                <a:latin typeface="Consolas"/>
              </a:rPr>
              <a:t>int</a:t>
            </a:r>
            <a:r>
              <a:rPr lang="en-US" b="1" dirty="0" smtClean="0">
                <a:solidFill>
                  <a:srgbClr val="000000"/>
                </a:solidFill>
                <a:latin typeface="Consolas"/>
              </a:rPr>
              <a:t> </a:t>
            </a:r>
            <a:r>
              <a:rPr lang="en-US" b="1" dirty="0" smtClean="0">
                <a:solidFill>
                  <a:srgbClr val="6A3E3E"/>
                </a:solidFill>
                <a:latin typeface="Consolas"/>
              </a:rPr>
              <a:t>a[]</a:t>
            </a:r>
            <a:r>
              <a:rPr lang="en-US" b="1" dirty="0" smtClean="0">
                <a:solidFill>
                  <a:srgbClr val="000000"/>
                </a:solidFill>
                <a:latin typeface="Consolas"/>
              </a:rPr>
              <a:t>; </a:t>
            </a:r>
            <a:r>
              <a:rPr lang="en-US" b="1" dirty="0" smtClean="0">
                <a:solidFill>
                  <a:srgbClr val="3F7F5F"/>
                </a:solidFill>
                <a:latin typeface="Consolas"/>
              </a:rPr>
              <a:t>// or </a:t>
            </a:r>
            <a:r>
              <a:rPr lang="en-US" b="1" dirty="0" err="1" smtClean="0">
                <a:solidFill>
                  <a:srgbClr val="3F7F5F"/>
                </a:solidFill>
                <a:latin typeface="Consolas"/>
              </a:rPr>
              <a:t>int</a:t>
            </a:r>
            <a:r>
              <a:rPr lang="en-US" b="1" dirty="0" smtClean="0">
                <a:solidFill>
                  <a:srgbClr val="3F7F5F"/>
                </a:solidFill>
                <a:latin typeface="Consolas"/>
              </a:rPr>
              <a:t>[] a</a:t>
            </a:r>
          </a:p>
          <a:p>
            <a:pPr lvl="2"/>
            <a:r>
              <a:rPr lang="en-US" dirty="0" smtClean="0">
                <a:solidFill>
                  <a:srgbClr val="3F7F5F"/>
                </a:solidFill>
                <a:latin typeface="Consolas"/>
              </a:rPr>
              <a:t>// till now it is null as it does not assigned any memory</a:t>
            </a:r>
          </a:p>
          <a:p>
            <a:pPr lvl="2"/>
            <a:endParaRPr lang="en-US" dirty="0" smtClean="0">
              <a:latin typeface="Consolas"/>
            </a:endParaRPr>
          </a:p>
          <a:p>
            <a:pPr lvl="2"/>
            <a:r>
              <a:rPr lang="en-US" dirty="0" smtClean="0">
                <a:solidFill>
                  <a:srgbClr val="6A3E3E"/>
                </a:solidFill>
                <a:latin typeface="Consolas"/>
              </a:rPr>
              <a:t>a</a:t>
            </a:r>
            <a:r>
              <a:rPr lang="en-US" dirty="0" smtClean="0">
                <a:solidFill>
                  <a:srgbClr val="000000"/>
                </a:solidFill>
                <a:latin typeface="Consolas"/>
              </a:rPr>
              <a:t> = </a:t>
            </a:r>
            <a:r>
              <a:rPr lang="en-US" b="1" dirty="0" smtClean="0">
                <a:solidFill>
                  <a:srgbClr val="7F0055"/>
                </a:solidFill>
                <a:latin typeface="Consolas"/>
              </a:rPr>
              <a:t>new</a:t>
            </a:r>
            <a:r>
              <a:rPr lang="en-US" b="1" dirty="0" smtClean="0">
                <a:solidFill>
                  <a:srgbClr val="000000"/>
                </a:solidFill>
                <a:latin typeface="Consolas"/>
              </a:rPr>
              <a:t> </a:t>
            </a:r>
            <a:r>
              <a:rPr lang="en-US" b="1" dirty="0" err="1" smtClean="0">
                <a:solidFill>
                  <a:srgbClr val="7F0055"/>
                </a:solidFill>
                <a:latin typeface="Consolas"/>
              </a:rPr>
              <a:t>int</a:t>
            </a:r>
            <a:r>
              <a:rPr lang="en-US" b="1" dirty="0" smtClean="0">
                <a:solidFill>
                  <a:srgbClr val="000000"/>
                </a:solidFill>
                <a:latin typeface="Consolas"/>
              </a:rPr>
              <a:t>[5]; </a:t>
            </a:r>
            <a:r>
              <a:rPr lang="en-US" b="1" dirty="0" smtClean="0">
                <a:solidFill>
                  <a:srgbClr val="3F7F5F"/>
                </a:solidFill>
                <a:latin typeface="Consolas"/>
              </a:rPr>
              <a:t>// here we actually create an array</a:t>
            </a:r>
          </a:p>
          <a:p>
            <a:pPr lvl="2"/>
            <a:r>
              <a:rPr lang="en-US" dirty="0" smtClean="0">
                <a:solidFill>
                  <a:srgbClr val="6A3E3E"/>
                </a:solidFill>
                <a:latin typeface="Consolas"/>
              </a:rPr>
              <a:t>a</a:t>
            </a:r>
            <a:r>
              <a:rPr lang="en-US" dirty="0" smtClean="0">
                <a:solidFill>
                  <a:srgbClr val="000000"/>
                </a:solidFill>
                <a:latin typeface="Consolas"/>
              </a:rPr>
              <a:t>[0] = 5;</a:t>
            </a:r>
          </a:p>
          <a:p>
            <a:pPr lvl="2"/>
            <a:r>
              <a:rPr lang="en-US" dirty="0" smtClean="0">
                <a:solidFill>
                  <a:srgbClr val="6A3E3E"/>
                </a:solidFill>
                <a:latin typeface="Consolas"/>
              </a:rPr>
              <a:t>a</a:t>
            </a:r>
            <a:r>
              <a:rPr lang="en-US" dirty="0" smtClean="0">
                <a:solidFill>
                  <a:srgbClr val="000000"/>
                </a:solidFill>
                <a:latin typeface="Consolas"/>
              </a:rPr>
              <a:t>[1] = 8;</a:t>
            </a:r>
          </a:p>
          <a:p>
            <a:pPr lvl="2"/>
            <a:r>
              <a:rPr lang="en-US" dirty="0" smtClean="0">
                <a:solidFill>
                  <a:srgbClr val="6A3E3E"/>
                </a:solidFill>
                <a:latin typeface="Consolas"/>
              </a:rPr>
              <a:t>a</a:t>
            </a:r>
            <a:r>
              <a:rPr lang="en-US" dirty="0" smtClean="0">
                <a:solidFill>
                  <a:srgbClr val="000000"/>
                </a:solidFill>
                <a:latin typeface="Consolas"/>
              </a:rPr>
              <a:t>[2] = 15;</a:t>
            </a:r>
          </a:p>
          <a:p>
            <a:pPr lvl="2"/>
            <a:r>
              <a:rPr lang="en-US" dirty="0" smtClean="0">
                <a:solidFill>
                  <a:srgbClr val="6A3E3E"/>
                </a:solidFill>
                <a:latin typeface="Consolas"/>
              </a:rPr>
              <a:t>a</a:t>
            </a:r>
            <a:r>
              <a:rPr lang="en-US" dirty="0" smtClean="0">
                <a:solidFill>
                  <a:srgbClr val="000000"/>
                </a:solidFill>
                <a:latin typeface="Consolas"/>
              </a:rPr>
              <a:t>[3] = 84;</a:t>
            </a:r>
          </a:p>
          <a:p>
            <a:pPr lvl="2"/>
            <a:r>
              <a:rPr lang="en-US" dirty="0" smtClean="0">
                <a:solidFill>
                  <a:srgbClr val="6A3E3E"/>
                </a:solidFill>
                <a:latin typeface="Consolas"/>
              </a:rPr>
              <a:t>a</a:t>
            </a:r>
            <a:r>
              <a:rPr lang="en-US" dirty="0" smtClean="0">
                <a:solidFill>
                  <a:srgbClr val="000000"/>
                </a:solidFill>
                <a:latin typeface="Consolas"/>
              </a:rPr>
              <a:t>[4] = 53;</a:t>
            </a:r>
          </a:p>
          <a:p>
            <a:pPr lvl="2"/>
            <a:endParaRPr lang="en-US" dirty="0" smtClean="0">
              <a:latin typeface="Consolas"/>
            </a:endParaRPr>
          </a:p>
          <a:p>
            <a:pPr lvl="2"/>
            <a:r>
              <a:rPr lang="en-US" dirty="0" smtClean="0">
                <a:solidFill>
                  <a:srgbClr val="3F7F5F"/>
                </a:solidFill>
                <a:latin typeface="Consolas"/>
              </a:rPr>
              <a:t>/* in java we use length property to determine the length </a:t>
            </a:r>
          </a:p>
          <a:p>
            <a:pPr lvl="2"/>
            <a:r>
              <a:rPr lang="en-US" dirty="0" smtClean="0">
                <a:solidFill>
                  <a:srgbClr val="3F7F5F"/>
                </a:solidFill>
                <a:latin typeface="Consolas"/>
              </a:rPr>
              <a:t> * of an array, unlike c where we used </a:t>
            </a:r>
            <a:r>
              <a:rPr lang="en-US" dirty="0" err="1" smtClean="0">
                <a:solidFill>
                  <a:srgbClr val="3F7F5F"/>
                </a:solidFill>
                <a:latin typeface="Consolas"/>
              </a:rPr>
              <a:t>sizeof</a:t>
            </a:r>
            <a:r>
              <a:rPr lang="en-US" dirty="0" smtClean="0">
                <a:solidFill>
                  <a:srgbClr val="3F7F5F"/>
                </a:solidFill>
                <a:latin typeface="Consolas"/>
              </a:rPr>
              <a:t> function */</a:t>
            </a:r>
          </a:p>
          <a:p>
            <a:pPr lvl="2"/>
            <a:r>
              <a:rPr lang="nn-NO" b="1" dirty="0" smtClean="0">
                <a:solidFill>
                  <a:srgbClr val="7F0055"/>
                </a:solidFill>
                <a:latin typeface="Consolas"/>
              </a:rPr>
              <a:t>for</a:t>
            </a:r>
            <a:r>
              <a:rPr lang="nn-NO" b="1" dirty="0" smtClean="0">
                <a:solidFill>
                  <a:srgbClr val="000000"/>
                </a:solidFill>
                <a:latin typeface="Consolas"/>
              </a:rPr>
              <a:t> (</a:t>
            </a:r>
            <a:r>
              <a:rPr lang="nn-NO" b="1" dirty="0" smtClean="0">
                <a:solidFill>
                  <a:srgbClr val="7F0055"/>
                </a:solidFill>
                <a:latin typeface="Consolas"/>
              </a:rPr>
              <a:t>int</a:t>
            </a:r>
            <a:r>
              <a:rPr lang="nn-NO" b="1" dirty="0" smtClean="0">
                <a:solidFill>
                  <a:srgbClr val="000000"/>
                </a:solidFill>
                <a:latin typeface="Consolas"/>
              </a:rPr>
              <a:t> </a:t>
            </a:r>
            <a:r>
              <a:rPr lang="nn-NO" b="1" dirty="0" smtClean="0">
                <a:solidFill>
                  <a:srgbClr val="6A3E3E"/>
                </a:solidFill>
                <a:latin typeface="Consolas"/>
              </a:rPr>
              <a:t>i</a:t>
            </a:r>
            <a:r>
              <a:rPr lang="nn-NO" b="1" dirty="0" smtClean="0">
                <a:solidFill>
                  <a:srgbClr val="000000"/>
                </a:solidFill>
                <a:latin typeface="Consolas"/>
              </a:rPr>
              <a:t> = 0; </a:t>
            </a:r>
            <a:r>
              <a:rPr lang="nn-NO" b="1" dirty="0" smtClean="0">
                <a:solidFill>
                  <a:srgbClr val="6A3E3E"/>
                </a:solidFill>
                <a:latin typeface="Consolas"/>
              </a:rPr>
              <a:t>i</a:t>
            </a:r>
            <a:r>
              <a:rPr lang="nn-NO" b="1" dirty="0" smtClean="0">
                <a:solidFill>
                  <a:srgbClr val="000000"/>
                </a:solidFill>
                <a:latin typeface="Consolas"/>
              </a:rPr>
              <a:t> &lt; </a:t>
            </a:r>
            <a:r>
              <a:rPr lang="nn-NO" b="1" dirty="0" smtClean="0">
                <a:solidFill>
                  <a:srgbClr val="6A3E3E"/>
                </a:solidFill>
                <a:latin typeface="Consolas"/>
              </a:rPr>
              <a:t>a</a:t>
            </a:r>
            <a:r>
              <a:rPr lang="nn-NO" b="1" dirty="0" smtClean="0">
                <a:solidFill>
                  <a:srgbClr val="000000"/>
                </a:solidFill>
                <a:latin typeface="Consolas"/>
              </a:rPr>
              <a:t>.</a:t>
            </a:r>
            <a:r>
              <a:rPr lang="nn-NO" b="1" dirty="0" smtClean="0">
                <a:solidFill>
                  <a:srgbClr val="0000C0"/>
                </a:solidFill>
                <a:latin typeface="Consolas"/>
              </a:rPr>
              <a:t>length</a:t>
            </a:r>
            <a:r>
              <a:rPr lang="nn-NO" b="1" dirty="0" smtClean="0">
                <a:solidFill>
                  <a:srgbClr val="000000"/>
                </a:solidFill>
                <a:latin typeface="Consolas"/>
              </a:rPr>
              <a:t>; </a:t>
            </a:r>
            <a:r>
              <a:rPr lang="nn-NO" b="1" dirty="0" smtClean="0">
                <a:solidFill>
                  <a:srgbClr val="6A3E3E"/>
                </a:solidFill>
                <a:latin typeface="Consolas"/>
              </a:rPr>
              <a:t>i</a:t>
            </a:r>
            <a:r>
              <a:rPr lang="nn-NO" b="1" dirty="0" smtClean="0">
                <a:solidFill>
                  <a:srgbClr val="000000"/>
                </a:solidFill>
                <a:latin typeface="Consolas"/>
              </a:rPr>
              <a:t>++) {</a:t>
            </a:r>
          </a:p>
          <a:p>
            <a:pPr lvl="2"/>
            <a:r>
              <a:rPr lang="en-US" dirty="0" smtClean="0">
                <a:solidFill>
                  <a:srgbClr val="000000"/>
                </a:solidFill>
                <a:latin typeface="Consolas"/>
              </a:rPr>
              <a:t>	</a:t>
            </a:r>
            <a:r>
              <a:rPr lang="en-US" dirty="0" err="1" smtClean="0">
                <a:solidFill>
                  <a:srgbClr val="000000"/>
                </a:solidFill>
                <a:latin typeface="Consolas"/>
              </a:rPr>
              <a:t>System.</a:t>
            </a:r>
            <a:r>
              <a:rPr lang="en-US" b="1" i="1" dirty="0" err="1" smtClean="0">
                <a:solidFill>
                  <a:srgbClr val="0000C0"/>
                </a:solidFill>
                <a:latin typeface="Consolas"/>
              </a:rPr>
              <a:t>out</a:t>
            </a:r>
            <a:r>
              <a:rPr lang="en-US" b="1" i="1" dirty="0" err="1" smtClean="0">
                <a:solidFill>
                  <a:srgbClr val="000000"/>
                </a:solidFill>
                <a:latin typeface="Consolas"/>
              </a:rPr>
              <a:t>.println</a:t>
            </a:r>
            <a:r>
              <a:rPr lang="en-US" b="1" i="1" dirty="0" smtClean="0">
                <a:solidFill>
                  <a:srgbClr val="000000"/>
                </a:solidFill>
                <a:latin typeface="Consolas"/>
              </a:rPr>
              <a:t>(</a:t>
            </a:r>
            <a:r>
              <a:rPr lang="en-US" b="1" i="1" dirty="0" smtClean="0">
                <a:solidFill>
                  <a:srgbClr val="2A00FF"/>
                </a:solidFill>
                <a:latin typeface="Consolas"/>
              </a:rPr>
              <a:t>"a["</a:t>
            </a:r>
            <a:r>
              <a:rPr lang="en-US" b="1" i="1" dirty="0" smtClean="0">
                <a:solidFill>
                  <a:srgbClr val="000000"/>
                </a:solidFill>
                <a:latin typeface="Consolas"/>
              </a:rPr>
              <a:t>+</a:t>
            </a:r>
            <a:r>
              <a:rPr lang="en-US" b="1" i="1" dirty="0" err="1" smtClean="0">
                <a:solidFill>
                  <a:srgbClr val="6A3E3E"/>
                </a:solidFill>
                <a:latin typeface="Consolas"/>
              </a:rPr>
              <a:t>i</a:t>
            </a:r>
            <a:r>
              <a:rPr lang="en-US" b="1" i="1" dirty="0" smtClean="0">
                <a:solidFill>
                  <a:srgbClr val="000000"/>
                </a:solidFill>
                <a:latin typeface="Consolas"/>
              </a:rPr>
              <a:t>+</a:t>
            </a:r>
            <a:r>
              <a:rPr lang="en-US" b="1" i="1" dirty="0" smtClean="0">
                <a:solidFill>
                  <a:srgbClr val="2A00FF"/>
                </a:solidFill>
                <a:latin typeface="Consolas"/>
              </a:rPr>
              <a:t>"]="</a:t>
            </a:r>
            <a:r>
              <a:rPr lang="en-US" b="1" i="1" dirty="0" smtClean="0">
                <a:solidFill>
                  <a:srgbClr val="000000"/>
                </a:solidFill>
                <a:latin typeface="Consolas"/>
              </a:rPr>
              <a:t>+</a:t>
            </a:r>
            <a:r>
              <a:rPr lang="en-US" b="1" i="1" dirty="0" smtClean="0">
                <a:solidFill>
                  <a:srgbClr val="6A3E3E"/>
                </a:solidFill>
                <a:latin typeface="Consolas"/>
              </a:rPr>
              <a:t>a</a:t>
            </a:r>
            <a:r>
              <a:rPr lang="en-US" b="1" i="1" dirty="0" smtClean="0">
                <a:solidFill>
                  <a:srgbClr val="000000"/>
                </a:solidFill>
                <a:latin typeface="Consolas"/>
              </a:rPr>
              <a:t>[</a:t>
            </a:r>
            <a:r>
              <a:rPr lang="en-US" b="1" i="1" dirty="0" err="1" smtClean="0">
                <a:solidFill>
                  <a:srgbClr val="6A3E3E"/>
                </a:solidFill>
                <a:latin typeface="Consolas"/>
              </a:rPr>
              <a:t>i</a:t>
            </a:r>
            <a:r>
              <a:rPr lang="en-US" b="1" i="1" dirty="0" smtClean="0">
                <a:solidFill>
                  <a:srgbClr val="000000"/>
                </a:solidFill>
                <a:latin typeface="Consolas"/>
              </a:rPr>
              <a:t>]);</a:t>
            </a:r>
          </a:p>
          <a:p>
            <a:pPr lvl="2"/>
            <a:r>
              <a:rPr lang="en-US" dirty="0" smtClean="0">
                <a:solidFill>
                  <a:srgbClr val="000000"/>
                </a:solidFill>
                <a:latin typeface="Consolas"/>
              </a:rPr>
              <a:t>}</a:t>
            </a:r>
          </a:p>
          <a:p>
            <a:pPr lvl="1"/>
            <a:r>
              <a:rPr lang="en-US" dirty="0" smtClean="0">
                <a:solidFill>
                  <a:srgbClr val="000000"/>
                </a:solidFill>
                <a:latin typeface="Consolas"/>
              </a:rPr>
              <a:t>}</a:t>
            </a:r>
          </a:p>
          <a:p>
            <a:r>
              <a:rPr lang="en-US" dirty="0" smtClean="0">
                <a:solidFill>
                  <a:srgbClr val="000000"/>
                </a:solidFill>
                <a:latin typeface="Consolas"/>
              </a:rPr>
              <a:t>}</a:t>
            </a:r>
          </a:p>
        </p:txBody>
      </p:sp>
      <p:pic>
        <p:nvPicPr>
          <p:cNvPr id="5" name="Picture 1"/>
          <p:cNvPicPr>
            <a:picLocks noChangeAspect="1" noChangeArrowheads="1"/>
          </p:cNvPicPr>
          <p:nvPr/>
        </p:nvPicPr>
        <p:blipFill>
          <a:blip r:embed="rId2" cstate="print"/>
          <a:srcRect/>
          <a:stretch>
            <a:fillRect/>
          </a:stretch>
        </p:blipFill>
        <p:spPr bwMode="auto">
          <a:xfrm>
            <a:off x="6342611" y="2143299"/>
            <a:ext cx="5194092" cy="2133600"/>
          </a:xfrm>
          <a:prstGeom prst="rect">
            <a:avLst/>
          </a:prstGeom>
          <a:noFill/>
          <a:ln w="9525">
            <a:noFill/>
            <a:miter lim="800000"/>
            <a:headEnd/>
            <a:tailEnd/>
          </a:ln>
        </p:spPr>
      </p:pic>
    </p:spTree>
    <p:extLst>
      <p:ext uri="{BB962C8B-B14F-4D97-AF65-F5344CB8AC3E}">
        <p14:creationId xmlns:p14="http://schemas.microsoft.com/office/powerpoint/2010/main" val="2839694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
                                            <p:txEl>
                                              <p:pRg st="14" end="14"/>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Multi-Dimensional Array</a:t>
            </a:r>
            <a:endParaRPr lang="en-US" dirty="0"/>
          </a:p>
        </p:txBody>
      </p:sp>
      <p:sp>
        <p:nvSpPr>
          <p:cNvPr id="3" name="Content Placeholder 2"/>
          <p:cNvSpPr>
            <a:spLocks noGrp="1"/>
          </p:cNvSpPr>
          <p:nvPr>
            <p:ph idx="1"/>
          </p:nvPr>
        </p:nvSpPr>
        <p:spPr/>
        <p:txBody>
          <a:bodyPr/>
          <a:lstStyle/>
          <a:p>
            <a:r>
              <a:rPr lang="en-US" dirty="0"/>
              <a:t>In java, multidimensional array is actually </a:t>
            </a:r>
            <a:r>
              <a:rPr lang="en-US" b="1" dirty="0"/>
              <a:t>array of arrays.</a:t>
            </a:r>
          </a:p>
          <a:p>
            <a:r>
              <a:rPr lang="en-US" b="1" dirty="0"/>
              <a:t>Example</a:t>
            </a:r>
            <a:r>
              <a:rPr lang="en-US" dirty="0"/>
              <a:t>: 	</a:t>
            </a:r>
            <a:r>
              <a:rPr lang="en-US" dirty="0" err="1">
                <a:latin typeface="Cambria" pitchFamily="18" charset="0"/>
                <a:ea typeface="Cambria" pitchFamily="18" charset="0"/>
              </a:rPr>
              <a:t>int</a:t>
            </a:r>
            <a:r>
              <a:rPr lang="en-US" dirty="0">
                <a:latin typeface="Cambria" pitchFamily="18" charset="0"/>
                <a:ea typeface="Cambria" pitchFamily="18" charset="0"/>
              </a:rPr>
              <a:t> </a:t>
            </a:r>
            <a:r>
              <a:rPr lang="en-US" dirty="0" err="1">
                <a:latin typeface="Cambria" pitchFamily="18" charset="0"/>
                <a:ea typeface="Cambria" pitchFamily="18" charset="0"/>
              </a:rPr>
              <a:t>runPerOver</a:t>
            </a:r>
            <a:r>
              <a:rPr lang="en-US" dirty="0">
                <a:latin typeface="Cambria" pitchFamily="18" charset="0"/>
                <a:ea typeface="Cambria" pitchFamily="18" charset="0"/>
              </a:rPr>
              <a:t>[][] = new </a:t>
            </a:r>
            <a:r>
              <a:rPr lang="en-US" dirty="0" err="1">
                <a:latin typeface="Cambria" pitchFamily="18" charset="0"/>
                <a:ea typeface="Cambria" pitchFamily="18" charset="0"/>
              </a:rPr>
              <a:t>int</a:t>
            </a:r>
            <a:r>
              <a:rPr lang="en-US" dirty="0">
                <a:latin typeface="Cambria" pitchFamily="18" charset="0"/>
                <a:ea typeface="Cambria" pitchFamily="18" charset="0"/>
              </a:rPr>
              <a:t>[3][6];</a:t>
            </a:r>
          </a:p>
          <a:p>
            <a:pPr lvl="2">
              <a:buNone/>
            </a:pPr>
            <a:endParaRPr lang="en-US" dirty="0"/>
          </a:p>
          <a:p>
            <a:pPr lvl="2">
              <a:buNone/>
            </a:pPr>
            <a:endParaRPr lang="en-US" dirty="0"/>
          </a:p>
          <a:p>
            <a:pPr lvl="2">
              <a:buNone/>
            </a:pPr>
            <a:endParaRPr lang="en-US" dirty="0"/>
          </a:p>
          <a:p>
            <a:pPr lvl="2">
              <a:buNone/>
            </a:pPr>
            <a:endParaRPr lang="en-US" dirty="0"/>
          </a:p>
          <a:p>
            <a:pPr lvl="2">
              <a:buNone/>
            </a:pPr>
            <a:endParaRPr lang="en-US" dirty="0" smtClean="0"/>
          </a:p>
          <a:p>
            <a:pPr lvl="2">
              <a:buNone/>
            </a:pPr>
            <a:endParaRPr lang="en-US" dirty="0"/>
          </a:p>
          <a:p>
            <a:pPr lvl="2">
              <a:buNone/>
            </a:pPr>
            <a:endParaRPr lang="en-US" dirty="0"/>
          </a:p>
          <a:p>
            <a:pPr marL="342900" lvl="2" indent="-342900"/>
            <a:r>
              <a:rPr lang="en-US" sz="2400" b="1" dirty="0">
                <a:latin typeface="Courier New" pitchFamily="49" charset="0"/>
                <a:cs typeface="Courier New" pitchFamily="49" charset="0"/>
              </a:rPr>
              <a:t>length</a:t>
            </a:r>
            <a:r>
              <a:rPr lang="en-US" sz="2400" b="1" dirty="0"/>
              <a:t> field:</a:t>
            </a:r>
          </a:p>
          <a:p>
            <a:pPr marL="800100" lvl="3" indent="-342900">
              <a:buFont typeface="Wingdings" panose="05000000000000000000" pitchFamily="2" charset="2"/>
              <a:buChar char="§"/>
            </a:pPr>
            <a:r>
              <a:rPr lang="en-US" sz="2200" dirty="0"/>
              <a:t>If we use length field with multidimensional array, it will return length of first dimension.</a:t>
            </a:r>
          </a:p>
          <a:p>
            <a:pPr marL="800100" lvl="3" indent="-342900">
              <a:buFont typeface="Wingdings" panose="05000000000000000000" pitchFamily="2" charset="2"/>
              <a:buChar char="§"/>
            </a:pPr>
            <a:r>
              <a:rPr lang="en-US" sz="2200" dirty="0"/>
              <a:t>Here, if </a:t>
            </a:r>
            <a:r>
              <a:rPr lang="en-US" sz="2200" b="1" dirty="0" err="1">
                <a:solidFill>
                  <a:schemeClr val="accent2">
                    <a:lumMod val="75000"/>
                  </a:schemeClr>
                </a:solidFill>
              </a:rPr>
              <a:t>runPerOver.length</a:t>
            </a:r>
            <a:r>
              <a:rPr lang="en-US" sz="2200" dirty="0">
                <a:solidFill>
                  <a:schemeClr val="accent2">
                    <a:lumMod val="75000"/>
                  </a:schemeClr>
                </a:solidFill>
              </a:rPr>
              <a:t> </a:t>
            </a:r>
            <a:r>
              <a:rPr lang="en-US" sz="2200" dirty="0"/>
              <a:t>is accessed it will return </a:t>
            </a:r>
            <a:r>
              <a:rPr lang="en-US" sz="2200" b="1" dirty="0">
                <a:solidFill>
                  <a:schemeClr val="accent2">
                    <a:lumMod val="75000"/>
                  </a:schemeClr>
                </a:solidFill>
              </a:rPr>
              <a:t>3</a:t>
            </a:r>
          </a:p>
          <a:p>
            <a:pPr marL="800100" lvl="3" indent="-342900">
              <a:buFont typeface="Wingdings" panose="05000000000000000000" pitchFamily="2" charset="2"/>
              <a:buChar char="§"/>
            </a:pPr>
            <a:r>
              <a:rPr lang="en-US" sz="2200" dirty="0"/>
              <a:t>Also if </a:t>
            </a:r>
            <a:r>
              <a:rPr lang="en-US" sz="2200" b="1" dirty="0" err="1">
                <a:solidFill>
                  <a:schemeClr val="accent2">
                    <a:lumMod val="75000"/>
                  </a:schemeClr>
                </a:solidFill>
              </a:rPr>
              <a:t>runPerOver</a:t>
            </a:r>
            <a:r>
              <a:rPr lang="en-US" sz="2200" b="1" dirty="0">
                <a:solidFill>
                  <a:schemeClr val="accent2">
                    <a:lumMod val="75000"/>
                  </a:schemeClr>
                </a:solidFill>
              </a:rPr>
              <a:t>[0].length </a:t>
            </a:r>
            <a:r>
              <a:rPr lang="en-US" sz="2200" dirty="0"/>
              <a:t>is accessed it will be </a:t>
            </a:r>
            <a:r>
              <a:rPr lang="en-US" sz="2200" b="1" dirty="0">
                <a:solidFill>
                  <a:schemeClr val="accent2">
                    <a:lumMod val="75000"/>
                  </a:schemeClr>
                </a:solidFill>
              </a:rPr>
              <a:t>6</a:t>
            </a:r>
          </a:p>
          <a:p>
            <a:pPr lvl="2">
              <a:buNone/>
            </a:pPr>
            <a:endParaRPr lang="en-US" dirty="0"/>
          </a:p>
          <a:p>
            <a:endParaRPr lang="en-US" dirty="0"/>
          </a:p>
        </p:txBody>
      </p:sp>
      <p:grpSp>
        <p:nvGrpSpPr>
          <p:cNvPr id="4" name="Group 3"/>
          <p:cNvGrpSpPr/>
          <p:nvPr/>
        </p:nvGrpSpPr>
        <p:grpSpPr>
          <a:xfrm>
            <a:off x="3737008" y="1795335"/>
            <a:ext cx="811441" cy="674132"/>
            <a:chOff x="1026884" y="3212068"/>
            <a:chExt cx="811441" cy="674132"/>
          </a:xfrm>
        </p:grpSpPr>
        <p:sp>
          <p:nvSpPr>
            <p:cNvPr id="5" name="Rectangle 4"/>
            <p:cNvSpPr/>
            <p:nvPr/>
          </p:nvSpPr>
          <p:spPr>
            <a:xfrm>
              <a:off x="1066800" y="3212068"/>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smtClean="0">
                  <a:solidFill>
                    <a:schemeClr val="tx1"/>
                  </a:solidFill>
                </a:rPr>
                <a:t>4</a:t>
              </a:r>
              <a:endParaRPr lang="en-US" sz="2400" b="1" dirty="0">
                <a:solidFill>
                  <a:schemeClr val="tx1"/>
                </a:solidFill>
              </a:endParaRPr>
            </a:p>
          </p:txBody>
        </p:sp>
        <p:sp>
          <p:nvSpPr>
            <p:cNvPr id="6" name="TextBox 5"/>
            <p:cNvSpPr txBox="1"/>
            <p:nvPr/>
          </p:nvSpPr>
          <p:spPr>
            <a:xfrm>
              <a:off x="1026884" y="3516868"/>
              <a:ext cx="811441" cy="369332"/>
            </a:xfrm>
            <a:prstGeom prst="rect">
              <a:avLst/>
            </a:prstGeom>
            <a:noFill/>
          </p:spPr>
          <p:txBody>
            <a:bodyPr wrap="none" rtlCol="0">
              <a:spAutoFit/>
            </a:bodyPr>
            <a:lstStyle/>
            <a:p>
              <a:r>
                <a:rPr lang="en-IN" dirty="0" smtClean="0">
                  <a:solidFill>
                    <a:srgbClr val="0070C0"/>
                  </a:solidFill>
                </a:rPr>
                <a:t>a[0][0]</a:t>
              </a:r>
              <a:endParaRPr lang="en-US" dirty="0">
                <a:solidFill>
                  <a:srgbClr val="0070C0"/>
                </a:solidFill>
              </a:endParaRPr>
            </a:p>
          </p:txBody>
        </p:sp>
      </p:grpSp>
      <p:grpSp>
        <p:nvGrpSpPr>
          <p:cNvPr id="7" name="Group 6"/>
          <p:cNvGrpSpPr/>
          <p:nvPr/>
        </p:nvGrpSpPr>
        <p:grpSpPr>
          <a:xfrm>
            <a:off x="4422808" y="1795335"/>
            <a:ext cx="811441" cy="674132"/>
            <a:chOff x="1712684" y="3212068"/>
            <a:chExt cx="811441" cy="674132"/>
          </a:xfrm>
        </p:grpSpPr>
        <p:sp>
          <p:nvSpPr>
            <p:cNvPr id="8" name="Rectangle 7"/>
            <p:cNvSpPr/>
            <p:nvPr/>
          </p:nvSpPr>
          <p:spPr>
            <a:xfrm>
              <a:off x="1752600" y="3212068"/>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smtClean="0">
                  <a:solidFill>
                    <a:schemeClr val="tx1"/>
                  </a:solidFill>
                </a:rPr>
                <a:t>0</a:t>
              </a:r>
              <a:endParaRPr lang="en-US" sz="2400" b="1" dirty="0">
                <a:solidFill>
                  <a:schemeClr val="tx1"/>
                </a:solidFill>
              </a:endParaRPr>
            </a:p>
          </p:txBody>
        </p:sp>
        <p:sp>
          <p:nvSpPr>
            <p:cNvPr id="9" name="TextBox 8"/>
            <p:cNvSpPr txBox="1"/>
            <p:nvPr/>
          </p:nvSpPr>
          <p:spPr>
            <a:xfrm>
              <a:off x="1712684" y="3516868"/>
              <a:ext cx="811441" cy="369332"/>
            </a:xfrm>
            <a:prstGeom prst="rect">
              <a:avLst/>
            </a:prstGeom>
            <a:noFill/>
          </p:spPr>
          <p:txBody>
            <a:bodyPr wrap="none" rtlCol="0">
              <a:spAutoFit/>
            </a:bodyPr>
            <a:lstStyle/>
            <a:p>
              <a:r>
                <a:rPr lang="en-IN" dirty="0" smtClean="0">
                  <a:solidFill>
                    <a:srgbClr val="0070C0"/>
                  </a:solidFill>
                </a:rPr>
                <a:t>a[0][1]</a:t>
              </a:r>
              <a:endParaRPr lang="en-US" dirty="0">
                <a:solidFill>
                  <a:srgbClr val="0070C0"/>
                </a:solidFill>
              </a:endParaRPr>
            </a:p>
          </p:txBody>
        </p:sp>
      </p:grpSp>
      <p:grpSp>
        <p:nvGrpSpPr>
          <p:cNvPr id="10" name="Group 9"/>
          <p:cNvGrpSpPr/>
          <p:nvPr/>
        </p:nvGrpSpPr>
        <p:grpSpPr>
          <a:xfrm>
            <a:off x="5108608" y="1795335"/>
            <a:ext cx="811441" cy="674132"/>
            <a:chOff x="2398484" y="3212068"/>
            <a:chExt cx="811441" cy="674132"/>
          </a:xfrm>
        </p:grpSpPr>
        <p:sp>
          <p:nvSpPr>
            <p:cNvPr id="11" name="Rectangle 10"/>
            <p:cNvSpPr/>
            <p:nvPr/>
          </p:nvSpPr>
          <p:spPr>
            <a:xfrm>
              <a:off x="2438400" y="3212068"/>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smtClean="0">
                  <a:solidFill>
                    <a:schemeClr val="tx1"/>
                  </a:solidFill>
                </a:rPr>
                <a:t>1</a:t>
              </a:r>
              <a:endParaRPr lang="en-US" sz="2400" b="1" dirty="0">
                <a:solidFill>
                  <a:schemeClr val="tx1"/>
                </a:solidFill>
              </a:endParaRPr>
            </a:p>
          </p:txBody>
        </p:sp>
        <p:sp>
          <p:nvSpPr>
            <p:cNvPr id="12" name="TextBox 11"/>
            <p:cNvSpPr txBox="1"/>
            <p:nvPr/>
          </p:nvSpPr>
          <p:spPr>
            <a:xfrm>
              <a:off x="2398484" y="3516868"/>
              <a:ext cx="811441" cy="369332"/>
            </a:xfrm>
            <a:prstGeom prst="rect">
              <a:avLst/>
            </a:prstGeom>
            <a:noFill/>
          </p:spPr>
          <p:txBody>
            <a:bodyPr wrap="none" rtlCol="0">
              <a:spAutoFit/>
            </a:bodyPr>
            <a:lstStyle/>
            <a:p>
              <a:r>
                <a:rPr lang="en-IN" dirty="0" smtClean="0">
                  <a:solidFill>
                    <a:srgbClr val="0070C0"/>
                  </a:solidFill>
                </a:rPr>
                <a:t>a[0][2]</a:t>
              </a:r>
              <a:endParaRPr lang="en-US" dirty="0">
                <a:solidFill>
                  <a:srgbClr val="0070C0"/>
                </a:solidFill>
              </a:endParaRPr>
            </a:p>
          </p:txBody>
        </p:sp>
      </p:grpSp>
      <p:grpSp>
        <p:nvGrpSpPr>
          <p:cNvPr id="13" name="Group 12"/>
          <p:cNvGrpSpPr/>
          <p:nvPr/>
        </p:nvGrpSpPr>
        <p:grpSpPr>
          <a:xfrm>
            <a:off x="5794408" y="1795335"/>
            <a:ext cx="811441" cy="674132"/>
            <a:chOff x="3084284" y="3212068"/>
            <a:chExt cx="811441" cy="674132"/>
          </a:xfrm>
        </p:grpSpPr>
        <p:sp>
          <p:nvSpPr>
            <p:cNvPr id="14" name="Rectangle 13"/>
            <p:cNvSpPr/>
            <p:nvPr/>
          </p:nvSpPr>
          <p:spPr>
            <a:xfrm>
              <a:off x="3124200" y="3212068"/>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smtClean="0">
                  <a:solidFill>
                    <a:schemeClr val="tx1"/>
                  </a:solidFill>
                </a:rPr>
                <a:t>3</a:t>
              </a:r>
              <a:endParaRPr lang="en-US" sz="2400" b="1" dirty="0">
                <a:solidFill>
                  <a:schemeClr val="tx1"/>
                </a:solidFill>
              </a:endParaRPr>
            </a:p>
          </p:txBody>
        </p:sp>
        <p:sp>
          <p:nvSpPr>
            <p:cNvPr id="15" name="TextBox 14"/>
            <p:cNvSpPr txBox="1"/>
            <p:nvPr/>
          </p:nvSpPr>
          <p:spPr>
            <a:xfrm>
              <a:off x="3084284" y="3516868"/>
              <a:ext cx="811441" cy="369332"/>
            </a:xfrm>
            <a:prstGeom prst="rect">
              <a:avLst/>
            </a:prstGeom>
            <a:noFill/>
          </p:spPr>
          <p:txBody>
            <a:bodyPr wrap="none" rtlCol="0">
              <a:spAutoFit/>
            </a:bodyPr>
            <a:lstStyle/>
            <a:p>
              <a:r>
                <a:rPr lang="en-IN" dirty="0" smtClean="0">
                  <a:solidFill>
                    <a:srgbClr val="0070C0"/>
                  </a:solidFill>
                </a:rPr>
                <a:t>a[0][3]</a:t>
              </a:r>
              <a:endParaRPr lang="en-US" dirty="0">
                <a:solidFill>
                  <a:srgbClr val="0070C0"/>
                </a:solidFill>
              </a:endParaRPr>
            </a:p>
          </p:txBody>
        </p:sp>
      </p:grpSp>
      <p:grpSp>
        <p:nvGrpSpPr>
          <p:cNvPr id="16" name="Group 15"/>
          <p:cNvGrpSpPr/>
          <p:nvPr/>
        </p:nvGrpSpPr>
        <p:grpSpPr>
          <a:xfrm>
            <a:off x="6480208" y="1795335"/>
            <a:ext cx="811441" cy="674132"/>
            <a:chOff x="3770084" y="3212068"/>
            <a:chExt cx="811441" cy="674132"/>
          </a:xfrm>
        </p:grpSpPr>
        <p:sp>
          <p:nvSpPr>
            <p:cNvPr id="17" name="Rectangle 16"/>
            <p:cNvSpPr/>
            <p:nvPr/>
          </p:nvSpPr>
          <p:spPr>
            <a:xfrm>
              <a:off x="3810000" y="3212068"/>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smtClean="0">
                  <a:solidFill>
                    <a:schemeClr val="tx1"/>
                  </a:solidFill>
                </a:rPr>
                <a:t>6</a:t>
              </a:r>
              <a:endParaRPr lang="en-US" sz="2400" b="1" dirty="0">
                <a:solidFill>
                  <a:schemeClr val="tx1"/>
                </a:solidFill>
              </a:endParaRPr>
            </a:p>
          </p:txBody>
        </p:sp>
        <p:sp>
          <p:nvSpPr>
            <p:cNvPr id="18" name="TextBox 17"/>
            <p:cNvSpPr txBox="1"/>
            <p:nvPr/>
          </p:nvSpPr>
          <p:spPr>
            <a:xfrm>
              <a:off x="3770084" y="3516868"/>
              <a:ext cx="811441" cy="369332"/>
            </a:xfrm>
            <a:prstGeom prst="rect">
              <a:avLst/>
            </a:prstGeom>
            <a:noFill/>
          </p:spPr>
          <p:txBody>
            <a:bodyPr wrap="none" rtlCol="0">
              <a:spAutoFit/>
            </a:bodyPr>
            <a:lstStyle/>
            <a:p>
              <a:r>
                <a:rPr lang="en-IN" dirty="0" smtClean="0">
                  <a:solidFill>
                    <a:srgbClr val="0070C0"/>
                  </a:solidFill>
                </a:rPr>
                <a:t>a[0][4]</a:t>
              </a:r>
              <a:endParaRPr lang="en-US" dirty="0">
                <a:solidFill>
                  <a:srgbClr val="0070C0"/>
                </a:solidFill>
              </a:endParaRPr>
            </a:p>
          </p:txBody>
        </p:sp>
      </p:grpSp>
      <p:grpSp>
        <p:nvGrpSpPr>
          <p:cNvPr id="19" name="Group 18"/>
          <p:cNvGrpSpPr/>
          <p:nvPr/>
        </p:nvGrpSpPr>
        <p:grpSpPr>
          <a:xfrm>
            <a:off x="7166008" y="1795335"/>
            <a:ext cx="811441" cy="674132"/>
            <a:chOff x="4455884" y="3212068"/>
            <a:chExt cx="811441" cy="674132"/>
          </a:xfrm>
        </p:grpSpPr>
        <p:sp>
          <p:nvSpPr>
            <p:cNvPr id="20" name="Rectangle 19"/>
            <p:cNvSpPr/>
            <p:nvPr/>
          </p:nvSpPr>
          <p:spPr>
            <a:xfrm>
              <a:off x="4495800" y="3212068"/>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smtClean="0">
                  <a:solidFill>
                    <a:schemeClr val="tx1"/>
                  </a:solidFill>
                </a:rPr>
                <a:t>1</a:t>
              </a:r>
              <a:endParaRPr lang="en-US" sz="2400" b="1" dirty="0">
                <a:solidFill>
                  <a:schemeClr val="tx1"/>
                </a:solidFill>
              </a:endParaRPr>
            </a:p>
          </p:txBody>
        </p:sp>
        <p:sp>
          <p:nvSpPr>
            <p:cNvPr id="21" name="TextBox 20"/>
            <p:cNvSpPr txBox="1"/>
            <p:nvPr/>
          </p:nvSpPr>
          <p:spPr>
            <a:xfrm>
              <a:off x="4455884" y="3516868"/>
              <a:ext cx="811441" cy="369332"/>
            </a:xfrm>
            <a:prstGeom prst="rect">
              <a:avLst/>
            </a:prstGeom>
            <a:noFill/>
          </p:spPr>
          <p:txBody>
            <a:bodyPr wrap="none" rtlCol="0">
              <a:spAutoFit/>
            </a:bodyPr>
            <a:lstStyle/>
            <a:p>
              <a:r>
                <a:rPr lang="en-IN" dirty="0" smtClean="0">
                  <a:solidFill>
                    <a:srgbClr val="0070C0"/>
                  </a:solidFill>
                </a:rPr>
                <a:t>a[0][5]</a:t>
              </a:r>
              <a:endParaRPr lang="en-US" dirty="0">
                <a:solidFill>
                  <a:srgbClr val="0070C0"/>
                </a:solidFill>
              </a:endParaRPr>
            </a:p>
          </p:txBody>
        </p:sp>
      </p:grpSp>
      <p:grpSp>
        <p:nvGrpSpPr>
          <p:cNvPr id="22" name="Group 21"/>
          <p:cNvGrpSpPr/>
          <p:nvPr/>
        </p:nvGrpSpPr>
        <p:grpSpPr>
          <a:xfrm>
            <a:off x="3737008" y="2469467"/>
            <a:ext cx="4240441" cy="674132"/>
            <a:chOff x="1026884" y="3886200"/>
            <a:chExt cx="4240441" cy="674132"/>
          </a:xfrm>
        </p:grpSpPr>
        <p:sp>
          <p:nvSpPr>
            <p:cNvPr id="23" name="Rectangle 22"/>
            <p:cNvSpPr/>
            <p:nvPr/>
          </p:nvSpPr>
          <p:spPr>
            <a:xfrm>
              <a:off x="1066800" y="3886200"/>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smtClean="0">
                  <a:solidFill>
                    <a:schemeClr val="tx1"/>
                  </a:solidFill>
                </a:rPr>
                <a:t>1</a:t>
              </a:r>
              <a:endParaRPr lang="en-US" sz="2400" b="1" dirty="0">
                <a:solidFill>
                  <a:schemeClr val="tx1"/>
                </a:solidFill>
              </a:endParaRPr>
            </a:p>
          </p:txBody>
        </p:sp>
        <p:sp>
          <p:nvSpPr>
            <p:cNvPr id="24" name="TextBox 23"/>
            <p:cNvSpPr txBox="1"/>
            <p:nvPr/>
          </p:nvSpPr>
          <p:spPr>
            <a:xfrm>
              <a:off x="1026884" y="4191000"/>
              <a:ext cx="811441" cy="369332"/>
            </a:xfrm>
            <a:prstGeom prst="rect">
              <a:avLst/>
            </a:prstGeom>
            <a:noFill/>
          </p:spPr>
          <p:txBody>
            <a:bodyPr wrap="none" rtlCol="0">
              <a:spAutoFit/>
            </a:bodyPr>
            <a:lstStyle/>
            <a:p>
              <a:r>
                <a:rPr lang="en-IN" dirty="0" smtClean="0">
                  <a:solidFill>
                    <a:srgbClr val="0070C0"/>
                  </a:solidFill>
                </a:rPr>
                <a:t>a[1][0]</a:t>
              </a:r>
              <a:endParaRPr lang="en-US" dirty="0">
                <a:solidFill>
                  <a:srgbClr val="0070C0"/>
                </a:solidFill>
              </a:endParaRPr>
            </a:p>
          </p:txBody>
        </p:sp>
        <p:sp>
          <p:nvSpPr>
            <p:cNvPr id="25" name="Rectangle 24"/>
            <p:cNvSpPr/>
            <p:nvPr/>
          </p:nvSpPr>
          <p:spPr>
            <a:xfrm>
              <a:off x="1752600" y="3886200"/>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smtClean="0">
                  <a:solidFill>
                    <a:schemeClr val="tx1"/>
                  </a:solidFill>
                </a:rPr>
                <a:t>1</a:t>
              </a:r>
              <a:endParaRPr lang="en-US" sz="2400" b="1" dirty="0">
                <a:solidFill>
                  <a:schemeClr val="tx1"/>
                </a:solidFill>
              </a:endParaRPr>
            </a:p>
          </p:txBody>
        </p:sp>
        <p:sp>
          <p:nvSpPr>
            <p:cNvPr id="26" name="TextBox 25"/>
            <p:cNvSpPr txBox="1"/>
            <p:nvPr/>
          </p:nvSpPr>
          <p:spPr>
            <a:xfrm>
              <a:off x="1712684" y="4191000"/>
              <a:ext cx="811441" cy="369332"/>
            </a:xfrm>
            <a:prstGeom prst="rect">
              <a:avLst/>
            </a:prstGeom>
            <a:noFill/>
          </p:spPr>
          <p:txBody>
            <a:bodyPr wrap="none" rtlCol="0">
              <a:spAutoFit/>
            </a:bodyPr>
            <a:lstStyle/>
            <a:p>
              <a:r>
                <a:rPr lang="en-IN" dirty="0" smtClean="0">
                  <a:solidFill>
                    <a:srgbClr val="0070C0"/>
                  </a:solidFill>
                </a:rPr>
                <a:t>a[1][1]</a:t>
              </a:r>
              <a:endParaRPr lang="en-US" dirty="0">
                <a:solidFill>
                  <a:srgbClr val="0070C0"/>
                </a:solidFill>
              </a:endParaRPr>
            </a:p>
          </p:txBody>
        </p:sp>
        <p:sp>
          <p:nvSpPr>
            <p:cNvPr id="27" name="Rectangle 26"/>
            <p:cNvSpPr/>
            <p:nvPr/>
          </p:nvSpPr>
          <p:spPr>
            <a:xfrm>
              <a:off x="2438400" y="3886200"/>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smtClean="0">
                  <a:solidFill>
                    <a:schemeClr val="tx1"/>
                  </a:solidFill>
                </a:rPr>
                <a:t>0</a:t>
              </a:r>
              <a:endParaRPr lang="en-US" sz="2400" b="1" dirty="0">
                <a:solidFill>
                  <a:schemeClr val="tx1"/>
                </a:solidFill>
              </a:endParaRPr>
            </a:p>
          </p:txBody>
        </p:sp>
        <p:sp>
          <p:nvSpPr>
            <p:cNvPr id="28" name="TextBox 27"/>
            <p:cNvSpPr txBox="1"/>
            <p:nvPr/>
          </p:nvSpPr>
          <p:spPr>
            <a:xfrm>
              <a:off x="2398484" y="4191000"/>
              <a:ext cx="811441" cy="369332"/>
            </a:xfrm>
            <a:prstGeom prst="rect">
              <a:avLst/>
            </a:prstGeom>
            <a:noFill/>
          </p:spPr>
          <p:txBody>
            <a:bodyPr wrap="none" rtlCol="0">
              <a:spAutoFit/>
            </a:bodyPr>
            <a:lstStyle/>
            <a:p>
              <a:r>
                <a:rPr lang="en-IN" dirty="0" smtClean="0">
                  <a:solidFill>
                    <a:srgbClr val="0070C0"/>
                  </a:solidFill>
                </a:rPr>
                <a:t>a[1][2]</a:t>
              </a:r>
              <a:endParaRPr lang="en-US" dirty="0">
                <a:solidFill>
                  <a:srgbClr val="0070C0"/>
                </a:solidFill>
              </a:endParaRPr>
            </a:p>
          </p:txBody>
        </p:sp>
        <p:sp>
          <p:nvSpPr>
            <p:cNvPr id="29" name="Rectangle 28"/>
            <p:cNvSpPr/>
            <p:nvPr/>
          </p:nvSpPr>
          <p:spPr>
            <a:xfrm>
              <a:off x="3124200" y="3886200"/>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smtClean="0">
                  <a:solidFill>
                    <a:schemeClr val="tx1"/>
                  </a:solidFill>
                </a:rPr>
                <a:t>6</a:t>
              </a:r>
              <a:endParaRPr lang="en-US" sz="2400" b="1" dirty="0">
                <a:solidFill>
                  <a:schemeClr val="tx1"/>
                </a:solidFill>
              </a:endParaRPr>
            </a:p>
          </p:txBody>
        </p:sp>
        <p:sp>
          <p:nvSpPr>
            <p:cNvPr id="30" name="TextBox 29"/>
            <p:cNvSpPr txBox="1"/>
            <p:nvPr/>
          </p:nvSpPr>
          <p:spPr>
            <a:xfrm>
              <a:off x="3084284" y="4191000"/>
              <a:ext cx="811441" cy="369332"/>
            </a:xfrm>
            <a:prstGeom prst="rect">
              <a:avLst/>
            </a:prstGeom>
            <a:noFill/>
          </p:spPr>
          <p:txBody>
            <a:bodyPr wrap="none" rtlCol="0">
              <a:spAutoFit/>
            </a:bodyPr>
            <a:lstStyle/>
            <a:p>
              <a:r>
                <a:rPr lang="en-IN" dirty="0" smtClean="0">
                  <a:solidFill>
                    <a:srgbClr val="0070C0"/>
                  </a:solidFill>
                </a:rPr>
                <a:t>a[1][3]</a:t>
              </a:r>
              <a:endParaRPr lang="en-US" dirty="0">
                <a:solidFill>
                  <a:srgbClr val="0070C0"/>
                </a:solidFill>
              </a:endParaRPr>
            </a:p>
          </p:txBody>
        </p:sp>
        <p:sp>
          <p:nvSpPr>
            <p:cNvPr id="31" name="Rectangle 30"/>
            <p:cNvSpPr/>
            <p:nvPr/>
          </p:nvSpPr>
          <p:spPr>
            <a:xfrm>
              <a:off x="3810000" y="3886200"/>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smtClean="0">
                  <a:solidFill>
                    <a:schemeClr val="tx1"/>
                  </a:solidFill>
                </a:rPr>
                <a:t>0</a:t>
              </a:r>
              <a:endParaRPr lang="en-US" sz="2400" b="1" dirty="0">
                <a:solidFill>
                  <a:schemeClr val="tx1"/>
                </a:solidFill>
              </a:endParaRPr>
            </a:p>
          </p:txBody>
        </p:sp>
        <p:sp>
          <p:nvSpPr>
            <p:cNvPr id="32" name="TextBox 31"/>
            <p:cNvSpPr txBox="1"/>
            <p:nvPr/>
          </p:nvSpPr>
          <p:spPr>
            <a:xfrm>
              <a:off x="3770084" y="4191000"/>
              <a:ext cx="811441" cy="369332"/>
            </a:xfrm>
            <a:prstGeom prst="rect">
              <a:avLst/>
            </a:prstGeom>
            <a:noFill/>
          </p:spPr>
          <p:txBody>
            <a:bodyPr wrap="none" rtlCol="0">
              <a:spAutoFit/>
            </a:bodyPr>
            <a:lstStyle/>
            <a:p>
              <a:r>
                <a:rPr lang="en-IN" dirty="0" smtClean="0">
                  <a:solidFill>
                    <a:srgbClr val="0070C0"/>
                  </a:solidFill>
                </a:rPr>
                <a:t>a[1][4]</a:t>
              </a:r>
              <a:endParaRPr lang="en-US" dirty="0">
                <a:solidFill>
                  <a:srgbClr val="0070C0"/>
                </a:solidFill>
              </a:endParaRPr>
            </a:p>
          </p:txBody>
        </p:sp>
        <p:sp>
          <p:nvSpPr>
            <p:cNvPr id="33" name="Rectangle 32"/>
            <p:cNvSpPr/>
            <p:nvPr/>
          </p:nvSpPr>
          <p:spPr>
            <a:xfrm>
              <a:off x="4495800" y="3886200"/>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smtClean="0">
                  <a:solidFill>
                    <a:schemeClr val="tx1"/>
                  </a:solidFill>
                </a:rPr>
                <a:t>4</a:t>
              </a:r>
              <a:endParaRPr lang="en-US" sz="2400" b="1" dirty="0">
                <a:solidFill>
                  <a:schemeClr val="tx1"/>
                </a:solidFill>
              </a:endParaRPr>
            </a:p>
          </p:txBody>
        </p:sp>
        <p:sp>
          <p:nvSpPr>
            <p:cNvPr id="34" name="TextBox 33"/>
            <p:cNvSpPr txBox="1"/>
            <p:nvPr/>
          </p:nvSpPr>
          <p:spPr>
            <a:xfrm>
              <a:off x="4455884" y="4191000"/>
              <a:ext cx="811441" cy="369332"/>
            </a:xfrm>
            <a:prstGeom prst="rect">
              <a:avLst/>
            </a:prstGeom>
            <a:noFill/>
          </p:spPr>
          <p:txBody>
            <a:bodyPr wrap="none" rtlCol="0">
              <a:spAutoFit/>
            </a:bodyPr>
            <a:lstStyle/>
            <a:p>
              <a:r>
                <a:rPr lang="en-IN" dirty="0" smtClean="0">
                  <a:solidFill>
                    <a:srgbClr val="0070C0"/>
                  </a:solidFill>
                </a:rPr>
                <a:t>a[1][5]</a:t>
              </a:r>
              <a:endParaRPr lang="en-US" dirty="0">
                <a:solidFill>
                  <a:srgbClr val="0070C0"/>
                </a:solidFill>
              </a:endParaRPr>
            </a:p>
          </p:txBody>
        </p:sp>
      </p:grpSp>
      <p:grpSp>
        <p:nvGrpSpPr>
          <p:cNvPr id="35" name="Group 34"/>
          <p:cNvGrpSpPr/>
          <p:nvPr/>
        </p:nvGrpSpPr>
        <p:grpSpPr>
          <a:xfrm>
            <a:off x="3737008" y="3155267"/>
            <a:ext cx="4240441" cy="674132"/>
            <a:chOff x="1026884" y="4572000"/>
            <a:chExt cx="4240441" cy="674132"/>
          </a:xfrm>
        </p:grpSpPr>
        <p:sp>
          <p:nvSpPr>
            <p:cNvPr id="36" name="Rectangle 35"/>
            <p:cNvSpPr/>
            <p:nvPr/>
          </p:nvSpPr>
          <p:spPr>
            <a:xfrm>
              <a:off x="1066800" y="4572000"/>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smtClean="0">
                  <a:solidFill>
                    <a:schemeClr val="tx1"/>
                  </a:solidFill>
                </a:rPr>
                <a:t>2</a:t>
              </a:r>
              <a:endParaRPr lang="en-US" sz="2400" b="1" dirty="0">
                <a:solidFill>
                  <a:schemeClr val="tx1"/>
                </a:solidFill>
              </a:endParaRPr>
            </a:p>
          </p:txBody>
        </p:sp>
        <p:sp>
          <p:nvSpPr>
            <p:cNvPr id="37" name="TextBox 36"/>
            <p:cNvSpPr txBox="1"/>
            <p:nvPr/>
          </p:nvSpPr>
          <p:spPr>
            <a:xfrm>
              <a:off x="1026884" y="4876800"/>
              <a:ext cx="811441" cy="369332"/>
            </a:xfrm>
            <a:prstGeom prst="rect">
              <a:avLst/>
            </a:prstGeom>
            <a:noFill/>
          </p:spPr>
          <p:txBody>
            <a:bodyPr wrap="none" rtlCol="0">
              <a:spAutoFit/>
            </a:bodyPr>
            <a:lstStyle/>
            <a:p>
              <a:r>
                <a:rPr lang="en-IN" dirty="0" smtClean="0">
                  <a:solidFill>
                    <a:srgbClr val="0070C0"/>
                  </a:solidFill>
                </a:rPr>
                <a:t>a[2][0]</a:t>
              </a:r>
              <a:endParaRPr lang="en-US" dirty="0">
                <a:solidFill>
                  <a:srgbClr val="0070C0"/>
                </a:solidFill>
              </a:endParaRPr>
            </a:p>
          </p:txBody>
        </p:sp>
        <p:sp>
          <p:nvSpPr>
            <p:cNvPr id="38" name="Rectangle 37"/>
            <p:cNvSpPr/>
            <p:nvPr/>
          </p:nvSpPr>
          <p:spPr>
            <a:xfrm>
              <a:off x="1752600" y="4572000"/>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smtClean="0">
                  <a:solidFill>
                    <a:schemeClr val="tx1"/>
                  </a:solidFill>
                </a:rPr>
                <a:t>1</a:t>
              </a:r>
              <a:endParaRPr lang="en-US" sz="2400" b="1" dirty="0">
                <a:solidFill>
                  <a:schemeClr val="tx1"/>
                </a:solidFill>
              </a:endParaRPr>
            </a:p>
          </p:txBody>
        </p:sp>
        <p:sp>
          <p:nvSpPr>
            <p:cNvPr id="39" name="TextBox 38"/>
            <p:cNvSpPr txBox="1"/>
            <p:nvPr/>
          </p:nvSpPr>
          <p:spPr>
            <a:xfrm>
              <a:off x="1712684" y="4876800"/>
              <a:ext cx="811441" cy="369332"/>
            </a:xfrm>
            <a:prstGeom prst="rect">
              <a:avLst/>
            </a:prstGeom>
            <a:noFill/>
          </p:spPr>
          <p:txBody>
            <a:bodyPr wrap="none" rtlCol="0">
              <a:spAutoFit/>
            </a:bodyPr>
            <a:lstStyle/>
            <a:p>
              <a:r>
                <a:rPr lang="en-IN" dirty="0" smtClean="0">
                  <a:solidFill>
                    <a:srgbClr val="0070C0"/>
                  </a:solidFill>
                </a:rPr>
                <a:t>a[2][1]</a:t>
              </a:r>
              <a:endParaRPr lang="en-US" dirty="0">
                <a:solidFill>
                  <a:srgbClr val="0070C0"/>
                </a:solidFill>
              </a:endParaRPr>
            </a:p>
          </p:txBody>
        </p:sp>
        <p:sp>
          <p:nvSpPr>
            <p:cNvPr id="40" name="Rectangle 39"/>
            <p:cNvSpPr/>
            <p:nvPr/>
          </p:nvSpPr>
          <p:spPr>
            <a:xfrm>
              <a:off x="2438400" y="4572000"/>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smtClean="0">
                  <a:solidFill>
                    <a:schemeClr val="tx1"/>
                  </a:solidFill>
                </a:rPr>
                <a:t>1</a:t>
              </a:r>
              <a:endParaRPr lang="en-US" sz="2400" b="1" dirty="0">
                <a:solidFill>
                  <a:schemeClr val="tx1"/>
                </a:solidFill>
              </a:endParaRPr>
            </a:p>
          </p:txBody>
        </p:sp>
        <p:sp>
          <p:nvSpPr>
            <p:cNvPr id="41" name="TextBox 40"/>
            <p:cNvSpPr txBox="1"/>
            <p:nvPr/>
          </p:nvSpPr>
          <p:spPr>
            <a:xfrm>
              <a:off x="2398484" y="4876800"/>
              <a:ext cx="811441" cy="369332"/>
            </a:xfrm>
            <a:prstGeom prst="rect">
              <a:avLst/>
            </a:prstGeom>
            <a:noFill/>
          </p:spPr>
          <p:txBody>
            <a:bodyPr wrap="none" rtlCol="0">
              <a:spAutoFit/>
            </a:bodyPr>
            <a:lstStyle/>
            <a:p>
              <a:r>
                <a:rPr lang="en-IN" dirty="0" smtClean="0">
                  <a:solidFill>
                    <a:srgbClr val="0070C0"/>
                  </a:solidFill>
                </a:rPr>
                <a:t>a[2][2]</a:t>
              </a:r>
              <a:endParaRPr lang="en-US" dirty="0">
                <a:solidFill>
                  <a:srgbClr val="0070C0"/>
                </a:solidFill>
              </a:endParaRPr>
            </a:p>
          </p:txBody>
        </p:sp>
        <p:sp>
          <p:nvSpPr>
            <p:cNvPr id="42" name="Rectangle 41"/>
            <p:cNvSpPr/>
            <p:nvPr/>
          </p:nvSpPr>
          <p:spPr>
            <a:xfrm>
              <a:off x="3124200" y="4572000"/>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smtClean="0">
                  <a:solidFill>
                    <a:schemeClr val="tx1"/>
                  </a:solidFill>
                </a:rPr>
                <a:t>0</a:t>
              </a:r>
              <a:endParaRPr lang="en-US" sz="2400" b="1" dirty="0">
                <a:solidFill>
                  <a:schemeClr val="tx1"/>
                </a:solidFill>
              </a:endParaRPr>
            </a:p>
          </p:txBody>
        </p:sp>
        <p:sp>
          <p:nvSpPr>
            <p:cNvPr id="43" name="TextBox 42"/>
            <p:cNvSpPr txBox="1"/>
            <p:nvPr/>
          </p:nvSpPr>
          <p:spPr>
            <a:xfrm>
              <a:off x="3084284" y="4876800"/>
              <a:ext cx="811441" cy="369332"/>
            </a:xfrm>
            <a:prstGeom prst="rect">
              <a:avLst/>
            </a:prstGeom>
            <a:noFill/>
          </p:spPr>
          <p:txBody>
            <a:bodyPr wrap="none" rtlCol="0">
              <a:spAutoFit/>
            </a:bodyPr>
            <a:lstStyle/>
            <a:p>
              <a:r>
                <a:rPr lang="en-IN" dirty="0" smtClean="0">
                  <a:solidFill>
                    <a:srgbClr val="0070C0"/>
                  </a:solidFill>
                </a:rPr>
                <a:t>a[2][3]</a:t>
              </a:r>
              <a:endParaRPr lang="en-US" dirty="0">
                <a:solidFill>
                  <a:srgbClr val="0070C0"/>
                </a:solidFill>
              </a:endParaRPr>
            </a:p>
          </p:txBody>
        </p:sp>
        <p:sp>
          <p:nvSpPr>
            <p:cNvPr id="44" name="Rectangle 43"/>
            <p:cNvSpPr/>
            <p:nvPr/>
          </p:nvSpPr>
          <p:spPr>
            <a:xfrm>
              <a:off x="3810000" y="4572000"/>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smtClean="0">
                  <a:solidFill>
                    <a:schemeClr val="tx1"/>
                  </a:solidFill>
                </a:rPr>
                <a:t>1</a:t>
              </a:r>
              <a:endParaRPr lang="en-US" sz="2400" b="1" dirty="0">
                <a:solidFill>
                  <a:schemeClr val="tx1"/>
                </a:solidFill>
              </a:endParaRPr>
            </a:p>
          </p:txBody>
        </p:sp>
        <p:sp>
          <p:nvSpPr>
            <p:cNvPr id="45" name="TextBox 44"/>
            <p:cNvSpPr txBox="1"/>
            <p:nvPr/>
          </p:nvSpPr>
          <p:spPr>
            <a:xfrm>
              <a:off x="3770084" y="4876800"/>
              <a:ext cx="811441" cy="369332"/>
            </a:xfrm>
            <a:prstGeom prst="rect">
              <a:avLst/>
            </a:prstGeom>
            <a:noFill/>
          </p:spPr>
          <p:txBody>
            <a:bodyPr wrap="none" rtlCol="0">
              <a:spAutoFit/>
            </a:bodyPr>
            <a:lstStyle/>
            <a:p>
              <a:r>
                <a:rPr lang="en-IN" dirty="0" smtClean="0">
                  <a:solidFill>
                    <a:srgbClr val="0070C0"/>
                  </a:solidFill>
                </a:rPr>
                <a:t>a[2][4]</a:t>
              </a:r>
              <a:endParaRPr lang="en-US" dirty="0">
                <a:solidFill>
                  <a:srgbClr val="0070C0"/>
                </a:solidFill>
              </a:endParaRPr>
            </a:p>
          </p:txBody>
        </p:sp>
        <p:sp>
          <p:nvSpPr>
            <p:cNvPr id="46" name="Rectangle 45"/>
            <p:cNvSpPr/>
            <p:nvPr/>
          </p:nvSpPr>
          <p:spPr>
            <a:xfrm>
              <a:off x="4495800" y="4572000"/>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smtClean="0">
                  <a:solidFill>
                    <a:schemeClr val="tx1"/>
                  </a:solidFill>
                </a:rPr>
                <a:t>1</a:t>
              </a:r>
              <a:endParaRPr lang="en-US" sz="2400" b="1" dirty="0">
                <a:solidFill>
                  <a:schemeClr val="tx1"/>
                </a:solidFill>
              </a:endParaRPr>
            </a:p>
          </p:txBody>
        </p:sp>
        <p:sp>
          <p:nvSpPr>
            <p:cNvPr id="47" name="TextBox 46"/>
            <p:cNvSpPr txBox="1"/>
            <p:nvPr/>
          </p:nvSpPr>
          <p:spPr>
            <a:xfrm>
              <a:off x="4455884" y="4876800"/>
              <a:ext cx="811441" cy="369332"/>
            </a:xfrm>
            <a:prstGeom prst="rect">
              <a:avLst/>
            </a:prstGeom>
            <a:noFill/>
          </p:spPr>
          <p:txBody>
            <a:bodyPr wrap="none" rtlCol="0">
              <a:spAutoFit/>
            </a:bodyPr>
            <a:lstStyle/>
            <a:p>
              <a:r>
                <a:rPr lang="en-IN" dirty="0" smtClean="0">
                  <a:solidFill>
                    <a:srgbClr val="0070C0"/>
                  </a:solidFill>
                </a:rPr>
                <a:t>a[2][5]</a:t>
              </a:r>
              <a:endParaRPr lang="en-US" dirty="0">
                <a:solidFill>
                  <a:srgbClr val="0070C0"/>
                </a:solidFill>
              </a:endParaRPr>
            </a:p>
          </p:txBody>
        </p:sp>
      </p:grpSp>
      <p:sp>
        <p:nvSpPr>
          <p:cNvPr id="48" name="TextBox 47"/>
          <p:cNvSpPr txBox="1"/>
          <p:nvPr/>
        </p:nvSpPr>
        <p:spPr>
          <a:xfrm>
            <a:off x="1500449" y="1924399"/>
            <a:ext cx="2133600" cy="369332"/>
          </a:xfrm>
          <a:prstGeom prst="rect">
            <a:avLst/>
          </a:prstGeom>
          <a:noFill/>
        </p:spPr>
        <p:txBody>
          <a:bodyPr wrap="square" rtlCol="0">
            <a:spAutoFit/>
          </a:bodyPr>
          <a:lstStyle/>
          <a:p>
            <a:pPr algn="r"/>
            <a:r>
              <a:rPr lang="en-IN" dirty="0" smtClean="0">
                <a:solidFill>
                  <a:srgbClr val="0070C0"/>
                </a:solidFill>
              </a:rPr>
              <a:t>First Over (a[0])</a:t>
            </a:r>
          </a:p>
        </p:txBody>
      </p:sp>
      <p:sp>
        <p:nvSpPr>
          <p:cNvPr id="49" name="TextBox 48"/>
          <p:cNvSpPr txBox="1"/>
          <p:nvPr/>
        </p:nvSpPr>
        <p:spPr>
          <a:xfrm>
            <a:off x="967049" y="2610199"/>
            <a:ext cx="2667000" cy="369332"/>
          </a:xfrm>
          <a:prstGeom prst="rect">
            <a:avLst/>
          </a:prstGeom>
          <a:noFill/>
        </p:spPr>
        <p:txBody>
          <a:bodyPr wrap="square" rtlCol="0">
            <a:spAutoFit/>
          </a:bodyPr>
          <a:lstStyle/>
          <a:p>
            <a:pPr algn="r"/>
            <a:r>
              <a:rPr lang="en-IN" dirty="0" smtClean="0">
                <a:solidFill>
                  <a:srgbClr val="0070C0"/>
                </a:solidFill>
              </a:rPr>
              <a:t>Second Over (a[1])</a:t>
            </a:r>
          </a:p>
        </p:txBody>
      </p:sp>
      <p:sp>
        <p:nvSpPr>
          <p:cNvPr id="50" name="TextBox 49"/>
          <p:cNvSpPr txBox="1"/>
          <p:nvPr/>
        </p:nvSpPr>
        <p:spPr>
          <a:xfrm>
            <a:off x="1271849" y="3295999"/>
            <a:ext cx="2362200" cy="369332"/>
          </a:xfrm>
          <a:prstGeom prst="rect">
            <a:avLst/>
          </a:prstGeom>
          <a:noFill/>
        </p:spPr>
        <p:txBody>
          <a:bodyPr wrap="square" rtlCol="0">
            <a:spAutoFit/>
          </a:bodyPr>
          <a:lstStyle/>
          <a:p>
            <a:pPr algn="r"/>
            <a:r>
              <a:rPr lang="en-IN" dirty="0" smtClean="0">
                <a:solidFill>
                  <a:srgbClr val="0070C0"/>
                </a:solidFill>
              </a:rPr>
              <a:t>Third Over (a[2])</a:t>
            </a:r>
          </a:p>
        </p:txBody>
      </p:sp>
    </p:spTree>
    <p:extLst>
      <p:ext uri="{BB962C8B-B14F-4D97-AF65-F5344CB8AC3E}">
        <p14:creationId xmlns:p14="http://schemas.microsoft.com/office/powerpoint/2010/main" val="2977918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8" grpId="0"/>
      <p:bldP spid="49" grpId="0"/>
      <p:bldP spid="5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Multi-Dimensional Array (Example)</a:t>
            </a:r>
          </a:p>
        </p:txBody>
      </p:sp>
      <p:sp>
        <p:nvSpPr>
          <p:cNvPr id="4" name="TextBox 3"/>
          <p:cNvSpPr txBox="1"/>
          <p:nvPr/>
        </p:nvSpPr>
        <p:spPr>
          <a:xfrm>
            <a:off x="228600" y="990600"/>
            <a:ext cx="8915400" cy="5355312"/>
          </a:xfrm>
          <a:prstGeom prst="rect">
            <a:avLst/>
          </a:prstGeom>
          <a:noFill/>
          <a:ln w="19050">
            <a:solidFill>
              <a:schemeClr val="accent1"/>
            </a:solidFill>
            <a:prstDash val="dash"/>
          </a:ln>
        </p:spPr>
        <p:txBody>
          <a:bodyPr wrap="square" rtlCol="0">
            <a:spAutoFit/>
          </a:bodyPr>
          <a:lstStyle/>
          <a:p>
            <a:r>
              <a:rPr lang="en-US" dirty="0" smtClean="0">
                <a:solidFill>
                  <a:srgbClr val="000000"/>
                </a:solidFill>
                <a:latin typeface="Consolas"/>
              </a:rPr>
              <a:t>Scanner </a:t>
            </a:r>
            <a:r>
              <a:rPr lang="en-US" dirty="0" smtClean="0">
                <a:solidFill>
                  <a:srgbClr val="6A3E3E"/>
                </a:solidFill>
                <a:latin typeface="Consolas"/>
              </a:rPr>
              <a:t>s</a:t>
            </a:r>
            <a:r>
              <a:rPr lang="en-US" dirty="0" smtClean="0">
                <a:solidFill>
                  <a:srgbClr val="000000"/>
                </a:solidFill>
                <a:latin typeface="Consolas"/>
              </a:rPr>
              <a:t> = </a:t>
            </a:r>
            <a:r>
              <a:rPr lang="en-US" b="1" dirty="0" smtClean="0">
                <a:solidFill>
                  <a:srgbClr val="7F0055"/>
                </a:solidFill>
                <a:latin typeface="Consolas"/>
              </a:rPr>
              <a:t>new</a:t>
            </a:r>
            <a:r>
              <a:rPr lang="en-US" b="1" dirty="0" smtClean="0">
                <a:solidFill>
                  <a:srgbClr val="000000"/>
                </a:solidFill>
                <a:latin typeface="Consolas"/>
              </a:rPr>
              <a:t> Scanner(</a:t>
            </a:r>
            <a:r>
              <a:rPr lang="en-US" b="1" dirty="0" err="1" smtClean="0">
                <a:solidFill>
                  <a:srgbClr val="000000"/>
                </a:solidFill>
                <a:latin typeface="Consolas"/>
              </a:rPr>
              <a:t>System.</a:t>
            </a:r>
            <a:r>
              <a:rPr lang="en-US" b="1" i="1" dirty="0" err="1" smtClean="0">
                <a:solidFill>
                  <a:srgbClr val="0000C0"/>
                </a:solidFill>
                <a:latin typeface="Consolas"/>
              </a:rPr>
              <a:t>in</a:t>
            </a:r>
            <a:r>
              <a:rPr lang="en-US" b="1" i="1" dirty="0" smtClean="0">
                <a:solidFill>
                  <a:srgbClr val="000000"/>
                </a:solidFill>
                <a:latin typeface="Consolas"/>
              </a:rPr>
              <a:t>);</a:t>
            </a:r>
          </a:p>
          <a:p>
            <a:r>
              <a:rPr lang="en-US" b="1" dirty="0" err="1" smtClean="0">
                <a:solidFill>
                  <a:srgbClr val="7F0055"/>
                </a:solidFill>
                <a:latin typeface="Consolas"/>
              </a:rPr>
              <a:t>int</a:t>
            </a:r>
            <a:r>
              <a:rPr lang="en-US" b="1" dirty="0" smtClean="0">
                <a:solidFill>
                  <a:srgbClr val="000000"/>
                </a:solidFill>
                <a:latin typeface="Consolas"/>
              </a:rPr>
              <a:t> </a:t>
            </a:r>
            <a:r>
              <a:rPr lang="en-US" b="1" dirty="0" err="1" smtClean="0">
                <a:solidFill>
                  <a:srgbClr val="6A3E3E"/>
                </a:solidFill>
                <a:latin typeface="Consolas"/>
              </a:rPr>
              <a:t>runPerOver</a:t>
            </a:r>
            <a:r>
              <a:rPr lang="en-US" b="1" dirty="0" smtClean="0">
                <a:solidFill>
                  <a:srgbClr val="000000"/>
                </a:solidFill>
                <a:latin typeface="Consolas"/>
              </a:rPr>
              <a:t>[][] = </a:t>
            </a:r>
            <a:r>
              <a:rPr lang="en-US" b="1" dirty="0" smtClean="0">
                <a:solidFill>
                  <a:srgbClr val="7F0055"/>
                </a:solidFill>
                <a:latin typeface="Consolas"/>
              </a:rPr>
              <a:t>new</a:t>
            </a:r>
            <a:r>
              <a:rPr lang="en-US" b="1" dirty="0" smtClean="0">
                <a:solidFill>
                  <a:srgbClr val="000000"/>
                </a:solidFill>
                <a:latin typeface="Consolas"/>
              </a:rPr>
              <a:t> </a:t>
            </a:r>
            <a:r>
              <a:rPr lang="en-US" b="1" dirty="0" err="1" smtClean="0">
                <a:solidFill>
                  <a:srgbClr val="7F0055"/>
                </a:solidFill>
                <a:latin typeface="Consolas"/>
              </a:rPr>
              <a:t>int</a:t>
            </a:r>
            <a:r>
              <a:rPr lang="en-US" b="1" dirty="0" smtClean="0">
                <a:solidFill>
                  <a:srgbClr val="000000"/>
                </a:solidFill>
                <a:latin typeface="Consolas"/>
              </a:rPr>
              <a:t>[3][6];</a:t>
            </a:r>
          </a:p>
          <a:p>
            <a:r>
              <a:rPr lang="nn-NO" b="1" dirty="0" smtClean="0">
                <a:solidFill>
                  <a:srgbClr val="7F0055"/>
                </a:solidFill>
                <a:latin typeface="Consolas"/>
              </a:rPr>
              <a:t>for</a:t>
            </a:r>
            <a:r>
              <a:rPr lang="nn-NO" b="1" dirty="0" smtClean="0">
                <a:solidFill>
                  <a:srgbClr val="000000"/>
                </a:solidFill>
                <a:latin typeface="Consolas"/>
              </a:rPr>
              <a:t> (</a:t>
            </a:r>
            <a:r>
              <a:rPr lang="nn-NO" b="1" dirty="0" smtClean="0">
                <a:solidFill>
                  <a:srgbClr val="7F0055"/>
                </a:solidFill>
                <a:latin typeface="Consolas"/>
              </a:rPr>
              <a:t>int</a:t>
            </a:r>
            <a:r>
              <a:rPr lang="nn-NO" b="1" dirty="0" smtClean="0">
                <a:solidFill>
                  <a:srgbClr val="000000"/>
                </a:solidFill>
                <a:latin typeface="Consolas"/>
              </a:rPr>
              <a:t> </a:t>
            </a:r>
            <a:r>
              <a:rPr lang="nn-NO" b="1" dirty="0" smtClean="0">
                <a:solidFill>
                  <a:srgbClr val="6A3E3E"/>
                </a:solidFill>
                <a:latin typeface="Consolas"/>
              </a:rPr>
              <a:t>i</a:t>
            </a:r>
            <a:r>
              <a:rPr lang="nn-NO" b="1" dirty="0" smtClean="0">
                <a:solidFill>
                  <a:srgbClr val="000000"/>
                </a:solidFill>
                <a:latin typeface="Consolas"/>
              </a:rPr>
              <a:t> = 0; </a:t>
            </a:r>
            <a:r>
              <a:rPr lang="nn-NO" b="1" dirty="0" smtClean="0">
                <a:solidFill>
                  <a:srgbClr val="6A3E3E"/>
                </a:solidFill>
                <a:latin typeface="Consolas"/>
              </a:rPr>
              <a:t>i</a:t>
            </a:r>
            <a:r>
              <a:rPr lang="nn-NO" b="1" dirty="0" smtClean="0">
                <a:solidFill>
                  <a:srgbClr val="000000"/>
                </a:solidFill>
                <a:latin typeface="Consolas"/>
              </a:rPr>
              <a:t> &lt; 3; </a:t>
            </a:r>
            <a:r>
              <a:rPr lang="nn-NO" b="1" dirty="0" smtClean="0">
                <a:solidFill>
                  <a:srgbClr val="6A3E3E"/>
                </a:solidFill>
                <a:latin typeface="Consolas"/>
              </a:rPr>
              <a:t>i</a:t>
            </a:r>
            <a:r>
              <a:rPr lang="nn-NO" b="1" dirty="0" smtClean="0">
                <a:solidFill>
                  <a:srgbClr val="000000"/>
                </a:solidFill>
                <a:latin typeface="Consolas"/>
              </a:rPr>
              <a:t>++) {</a:t>
            </a:r>
          </a:p>
          <a:p>
            <a:pPr lvl="1"/>
            <a:r>
              <a:rPr lang="en-US" b="1" dirty="0" smtClean="0">
                <a:solidFill>
                  <a:srgbClr val="7F0055"/>
                </a:solidFill>
                <a:latin typeface="Consolas"/>
              </a:rPr>
              <a:t>for</a:t>
            </a:r>
            <a:r>
              <a:rPr lang="en-US" b="1" dirty="0" smtClean="0">
                <a:solidFill>
                  <a:srgbClr val="000000"/>
                </a:solidFill>
                <a:latin typeface="Consolas"/>
              </a:rPr>
              <a:t> (</a:t>
            </a:r>
            <a:r>
              <a:rPr lang="en-US" b="1" dirty="0" err="1" smtClean="0">
                <a:solidFill>
                  <a:srgbClr val="7F0055"/>
                </a:solidFill>
                <a:latin typeface="Consolas"/>
              </a:rPr>
              <a:t>int</a:t>
            </a:r>
            <a:r>
              <a:rPr lang="en-US" b="1" dirty="0" smtClean="0">
                <a:solidFill>
                  <a:srgbClr val="000000"/>
                </a:solidFill>
                <a:latin typeface="Consolas"/>
              </a:rPr>
              <a:t> </a:t>
            </a:r>
            <a:r>
              <a:rPr lang="en-US" b="1" dirty="0" smtClean="0">
                <a:solidFill>
                  <a:srgbClr val="6A3E3E"/>
                </a:solidFill>
                <a:latin typeface="Consolas"/>
              </a:rPr>
              <a:t>j</a:t>
            </a:r>
            <a:r>
              <a:rPr lang="en-US" b="1" dirty="0" smtClean="0">
                <a:solidFill>
                  <a:srgbClr val="000000"/>
                </a:solidFill>
                <a:latin typeface="Consolas"/>
              </a:rPr>
              <a:t> = 0; </a:t>
            </a:r>
            <a:r>
              <a:rPr lang="en-US" b="1" dirty="0" smtClean="0">
                <a:solidFill>
                  <a:srgbClr val="6A3E3E"/>
                </a:solidFill>
                <a:latin typeface="Consolas"/>
              </a:rPr>
              <a:t>j</a:t>
            </a:r>
            <a:r>
              <a:rPr lang="en-US" b="1" dirty="0" smtClean="0">
                <a:solidFill>
                  <a:srgbClr val="000000"/>
                </a:solidFill>
                <a:latin typeface="Consolas"/>
              </a:rPr>
              <a:t> &lt; 6; </a:t>
            </a:r>
            <a:r>
              <a:rPr lang="en-US" b="1" dirty="0" smtClean="0">
                <a:solidFill>
                  <a:srgbClr val="6A3E3E"/>
                </a:solidFill>
                <a:latin typeface="Consolas"/>
              </a:rPr>
              <a:t>j</a:t>
            </a:r>
            <a:r>
              <a:rPr lang="en-US" b="1" dirty="0" smtClean="0">
                <a:solidFill>
                  <a:srgbClr val="000000"/>
                </a:solidFill>
                <a:latin typeface="Consolas"/>
              </a:rPr>
              <a:t>++) {</a:t>
            </a:r>
          </a:p>
          <a:p>
            <a:pPr lvl="2"/>
            <a:r>
              <a:rPr lang="en-US" dirty="0" err="1" smtClean="0">
                <a:solidFill>
                  <a:srgbClr val="000000"/>
                </a:solidFill>
                <a:latin typeface="Consolas"/>
              </a:rPr>
              <a:t>System.</a:t>
            </a:r>
            <a:r>
              <a:rPr lang="en-US" b="1" i="1" dirty="0" err="1" smtClean="0">
                <a:solidFill>
                  <a:srgbClr val="0000C0"/>
                </a:solidFill>
                <a:latin typeface="Consolas"/>
              </a:rPr>
              <a:t>out</a:t>
            </a:r>
            <a:r>
              <a:rPr lang="en-US" b="1" i="1" dirty="0" err="1" smtClean="0">
                <a:solidFill>
                  <a:srgbClr val="000000"/>
                </a:solidFill>
                <a:latin typeface="Consolas"/>
              </a:rPr>
              <a:t>.print</a:t>
            </a:r>
            <a:r>
              <a:rPr lang="en-US" b="1" i="1" dirty="0" smtClean="0">
                <a:solidFill>
                  <a:srgbClr val="000000"/>
                </a:solidFill>
                <a:latin typeface="Consolas"/>
              </a:rPr>
              <a:t>(</a:t>
            </a:r>
            <a:r>
              <a:rPr lang="en-US" b="1" i="1" dirty="0" smtClean="0">
                <a:solidFill>
                  <a:srgbClr val="2A00FF"/>
                </a:solidFill>
                <a:latin typeface="Consolas"/>
              </a:rPr>
              <a:t>"Enter Run taken"</a:t>
            </a:r>
            <a:r>
              <a:rPr lang="en-US" b="1" i="1" dirty="0" smtClean="0">
                <a:solidFill>
                  <a:srgbClr val="000000"/>
                </a:solidFill>
                <a:latin typeface="Consolas"/>
              </a:rPr>
              <a:t> + </a:t>
            </a:r>
          </a:p>
          <a:p>
            <a:pPr lvl="2"/>
            <a:r>
              <a:rPr lang="en-US" b="1" i="1" dirty="0" smtClean="0">
                <a:solidFill>
                  <a:srgbClr val="2A00FF"/>
                </a:solidFill>
                <a:latin typeface="Consolas"/>
              </a:rPr>
              <a:t>" in Over </a:t>
            </a:r>
            <a:r>
              <a:rPr lang="en-US" b="1" i="1" dirty="0" err="1" smtClean="0">
                <a:solidFill>
                  <a:srgbClr val="2A00FF"/>
                </a:solidFill>
                <a:latin typeface="Consolas"/>
              </a:rPr>
              <a:t>numner</a:t>
            </a:r>
            <a:r>
              <a:rPr lang="en-US" b="1" i="1" dirty="0" smtClean="0">
                <a:solidFill>
                  <a:srgbClr val="2A00FF"/>
                </a:solidFill>
                <a:latin typeface="Consolas"/>
              </a:rPr>
              <a:t> "</a:t>
            </a:r>
            <a:r>
              <a:rPr lang="en-US" b="1" i="1" dirty="0" smtClean="0">
                <a:solidFill>
                  <a:srgbClr val="000000"/>
                </a:solidFill>
                <a:latin typeface="Consolas"/>
              </a:rPr>
              <a:t> + (</a:t>
            </a:r>
            <a:r>
              <a:rPr lang="en-US" b="1" i="1" dirty="0" err="1" smtClean="0">
                <a:solidFill>
                  <a:srgbClr val="6A3E3E"/>
                </a:solidFill>
                <a:latin typeface="Consolas"/>
              </a:rPr>
              <a:t>i</a:t>
            </a:r>
            <a:r>
              <a:rPr lang="en-US" b="1" i="1" dirty="0" smtClean="0">
                <a:solidFill>
                  <a:srgbClr val="000000"/>
                </a:solidFill>
                <a:latin typeface="Consolas"/>
              </a:rPr>
              <a:t> + 1) + </a:t>
            </a:r>
          </a:p>
          <a:p>
            <a:pPr lvl="2"/>
            <a:r>
              <a:rPr lang="en-US" b="1" i="1" dirty="0" smtClean="0">
                <a:solidFill>
                  <a:srgbClr val="2A00FF"/>
                </a:solidFill>
                <a:latin typeface="Consolas"/>
              </a:rPr>
              <a:t>" and Ball number "</a:t>
            </a:r>
            <a:r>
              <a:rPr lang="en-US" b="1" i="1" dirty="0" smtClean="0">
                <a:solidFill>
                  <a:srgbClr val="000000"/>
                </a:solidFill>
                <a:latin typeface="Consolas"/>
              </a:rPr>
              <a:t> + (</a:t>
            </a:r>
            <a:r>
              <a:rPr lang="en-US" b="1" i="1" dirty="0" smtClean="0">
                <a:solidFill>
                  <a:srgbClr val="6A3E3E"/>
                </a:solidFill>
                <a:latin typeface="Consolas"/>
              </a:rPr>
              <a:t>j</a:t>
            </a:r>
            <a:r>
              <a:rPr lang="en-US" b="1" i="1" dirty="0" smtClean="0">
                <a:solidFill>
                  <a:srgbClr val="000000"/>
                </a:solidFill>
                <a:latin typeface="Consolas"/>
              </a:rPr>
              <a:t> + 1) + </a:t>
            </a:r>
            <a:r>
              <a:rPr lang="en-US" b="1" i="1" dirty="0" smtClean="0">
                <a:solidFill>
                  <a:srgbClr val="2A00FF"/>
                </a:solidFill>
                <a:latin typeface="Consolas"/>
              </a:rPr>
              <a:t>" = "</a:t>
            </a:r>
            <a:r>
              <a:rPr lang="en-US" b="1" i="1" dirty="0" smtClean="0">
                <a:solidFill>
                  <a:srgbClr val="000000"/>
                </a:solidFill>
                <a:latin typeface="Consolas"/>
              </a:rPr>
              <a:t>);</a:t>
            </a:r>
          </a:p>
          <a:p>
            <a:pPr lvl="2"/>
            <a:r>
              <a:rPr lang="en-US" dirty="0" err="1" smtClean="0">
                <a:solidFill>
                  <a:srgbClr val="6A3E3E"/>
                </a:solidFill>
                <a:latin typeface="Consolas"/>
              </a:rPr>
              <a:t>runPerOver</a:t>
            </a:r>
            <a:r>
              <a:rPr lang="en-US" dirty="0" smtClean="0">
                <a:solidFill>
                  <a:srgbClr val="000000"/>
                </a:solidFill>
                <a:latin typeface="Consolas"/>
              </a:rPr>
              <a:t>[</a:t>
            </a:r>
            <a:r>
              <a:rPr lang="en-US" dirty="0" err="1" smtClean="0">
                <a:solidFill>
                  <a:srgbClr val="6A3E3E"/>
                </a:solidFill>
                <a:latin typeface="Consolas"/>
              </a:rPr>
              <a:t>i</a:t>
            </a:r>
            <a:r>
              <a:rPr lang="en-US" dirty="0" smtClean="0">
                <a:solidFill>
                  <a:srgbClr val="000000"/>
                </a:solidFill>
                <a:latin typeface="Consolas"/>
              </a:rPr>
              <a:t>][</a:t>
            </a:r>
            <a:r>
              <a:rPr lang="en-US" dirty="0" smtClean="0">
                <a:solidFill>
                  <a:srgbClr val="6A3E3E"/>
                </a:solidFill>
                <a:latin typeface="Consolas"/>
              </a:rPr>
              <a:t>j</a:t>
            </a:r>
            <a:r>
              <a:rPr lang="en-US" dirty="0" smtClean="0">
                <a:solidFill>
                  <a:srgbClr val="000000"/>
                </a:solidFill>
                <a:latin typeface="Consolas"/>
              </a:rPr>
              <a:t>] = </a:t>
            </a:r>
            <a:r>
              <a:rPr lang="en-US" dirty="0" err="1" smtClean="0">
                <a:solidFill>
                  <a:srgbClr val="6A3E3E"/>
                </a:solidFill>
                <a:latin typeface="Consolas"/>
              </a:rPr>
              <a:t>s</a:t>
            </a:r>
            <a:r>
              <a:rPr lang="en-US" dirty="0" err="1" smtClean="0">
                <a:solidFill>
                  <a:srgbClr val="000000"/>
                </a:solidFill>
                <a:latin typeface="Consolas"/>
              </a:rPr>
              <a:t>.nextInt</a:t>
            </a:r>
            <a:r>
              <a:rPr lang="en-US" dirty="0" smtClean="0">
                <a:solidFill>
                  <a:srgbClr val="000000"/>
                </a:solidFill>
                <a:latin typeface="Consolas"/>
              </a:rPr>
              <a:t>();</a:t>
            </a:r>
          </a:p>
          <a:p>
            <a:pPr lvl="1"/>
            <a:r>
              <a:rPr lang="en-US" dirty="0" smtClean="0">
                <a:solidFill>
                  <a:srgbClr val="000000"/>
                </a:solidFill>
                <a:latin typeface="Consolas"/>
              </a:rPr>
              <a:t>}</a:t>
            </a:r>
          </a:p>
          <a:p>
            <a:r>
              <a:rPr lang="en-US" dirty="0" smtClean="0">
                <a:solidFill>
                  <a:srgbClr val="000000"/>
                </a:solidFill>
                <a:latin typeface="Consolas"/>
              </a:rPr>
              <a:t>}</a:t>
            </a:r>
          </a:p>
          <a:p>
            <a:r>
              <a:rPr lang="en-US" b="1" dirty="0" err="1" smtClean="0">
                <a:solidFill>
                  <a:srgbClr val="7F0055"/>
                </a:solidFill>
                <a:latin typeface="Consolas"/>
              </a:rPr>
              <a:t>int</a:t>
            </a:r>
            <a:r>
              <a:rPr lang="en-US" b="1" dirty="0" smtClean="0">
                <a:solidFill>
                  <a:srgbClr val="000000"/>
                </a:solidFill>
                <a:latin typeface="Consolas"/>
              </a:rPr>
              <a:t> </a:t>
            </a:r>
            <a:r>
              <a:rPr lang="en-US" b="1" dirty="0" err="1" smtClean="0">
                <a:solidFill>
                  <a:srgbClr val="6A3E3E"/>
                </a:solidFill>
                <a:latin typeface="Consolas"/>
              </a:rPr>
              <a:t>totalRun</a:t>
            </a:r>
            <a:r>
              <a:rPr lang="en-US" b="1" dirty="0" smtClean="0">
                <a:solidFill>
                  <a:srgbClr val="000000"/>
                </a:solidFill>
                <a:latin typeface="Consolas"/>
              </a:rPr>
              <a:t> = 0;</a:t>
            </a:r>
          </a:p>
          <a:p>
            <a:r>
              <a:rPr lang="nn-NO" b="1" dirty="0" smtClean="0">
                <a:solidFill>
                  <a:srgbClr val="7F0055"/>
                </a:solidFill>
                <a:latin typeface="Consolas"/>
              </a:rPr>
              <a:t>for</a:t>
            </a:r>
            <a:r>
              <a:rPr lang="nn-NO" b="1" dirty="0" smtClean="0">
                <a:solidFill>
                  <a:srgbClr val="000000"/>
                </a:solidFill>
                <a:latin typeface="Consolas"/>
              </a:rPr>
              <a:t> (</a:t>
            </a:r>
            <a:r>
              <a:rPr lang="nn-NO" b="1" dirty="0" smtClean="0">
                <a:solidFill>
                  <a:srgbClr val="7F0055"/>
                </a:solidFill>
                <a:latin typeface="Consolas"/>
              </a:rPr>
              <a:t>int</a:t>
            </a:r>
            <a:r>
              <a:rPr lang="nn-NO" b="1" dirty="0" smtClean="0">
                <a:solidFill>
                  <a:srgbClr val="000000"/>
                </a:solidFill>
                <a:latin typeface="Consolas"/>
              </a:rPr>
              <a:t> </a:t>
            </a:r>
            <a:r>
              <a:rPr lang="nn-NO" b="1" dirty="0" smtClean="0">
                <a:solidFill>
                  <a:srgbClr val="6A3E3E"/>
                </a:solidFill>
                <a:latin typeface="Consolas"/>
              </a:rPr>
              <a:t>i</a:t>
            </a:r>
            <a:r>
              <a:rPr lang="nn-NO" b="1" dirty="0" smtClean="0">
                <a:solidFill>
                  <a:srgbClr val="000000"/>
                </a:solidFill>
                <a:latin typeface="Consolas"/>
              </a:rPr>
              <a:t> = 0; </a:t>
            </a:r>
            <a:r>
              <a:rPr lang="nn-NO" b="1" dirty="0" smtClean="0">
                <a:solidFill>
                  <a:srgbClr val="6A3E3E"/>
                </a:solidFill>
                <a:latin typeface="Consolas"/>
              </a:rPr>
              <a:t>i</a:t>
            </a:r>
            <a:r>
              <a:rPr lang="nn-NO" b="1" dirty="0" smtClean="0">
                <a:solidFill>
                  <a:srgbClr val="000000"/>
                </a:solidFill>
                <a:latin typeface="Consolas"/>
              </a:rPr>
              <a:t> &lt; 3; </a:t>
            </a:r>
            <a:r>
              <a:rPr lang="nn-NO" b="1" dirty="0" smtClean="0">
                <a:solidFill>
                  <a:srgbClr val="6A3E3E"/>
                </a:solidFill>
                <a:latin typeface="Consolas"/>
              </a:rPr>
              <a:t>i</a:t>
            </a:r>
            <a:r>
              <a:rPr lang="nn-NO" b="1" dirty="0" smtClean="0">
                <a:solidFill>
                  <a:srgbClr val="000000"/>
                </a:solidFill>
                <a:latin typeface="Consolas"/>
              </a:rPr>
              <a:t>++) {</a:t>
            </a:r>
          </a:p>
          <a:p>
            <a:pPr lvl="1"/>
            <a:r>
              <a:rPr lang="en-US" b="1" dirty="0" smtClean="0">
                <a:solidFill>
                  <a:srgbClr val="7F0055"/>
                </a:solidFill>
                <a:latin typeface="Consolas"/>
              </a:rPr>
              <a:t>for</a:t>
            </a:r>
            <a:r>
              <a:rPr lang="en-US" b="1" dirty="0" smtClean="0">
                <a:solidFill>
                  <a:srgbClr val="000000"/>
                </a:solidFill>
                <a:latin typeface="Consolas"/>
              </a:rPr>
              <a:t> (</a:t>
            </a:r>
            <a:r>
              <a:rPr lang="en-US" b="1" dirty="0" err="1" smtClean="0">
                <a:solidFill>
                  <a:srgbClr val="7F0055"/>
                </a:solidFill>
                <a:latin typeface="Consolas"/>
              </a:rPr>
              <a:t>int</a:t>
            </a:r>
            <a:r>
              <a:rPr lang="en-US" b="1" dirty="0" smtClean="0">
                <a:solidFill>
                  <a:srgbClr val="000000"/>
                </a:solidFill>
                <a:latin typeface="Consolas"/>
              </a:rPr>
              <a:t> </a:t>
            </a:r>
            <a:r>
              <a:rPr lang="en-US" b="1" dirty="0" smtClean="0">
                <a:solidFill>
                  <a:srgbClr val="6A3E3E"/>
                </a:solidFill>
                <a:latin typeface="Consolas"/>
              </a:rPr>
              <a:t>j</a:t>
            </a:r>
            <a:r>
              <a:rPr lang="en-US" b="1" dirty="0" smtClean="0">
                <a:solidFill>
                  <a:srgbClr val="000000"/>
                </a:solidFill>
                <a:latin typeface="Consolas"/>
              </a:rPr>
              <a:t> = 0; </a:t>
            </a:r>
            <a:r>
              <a:rPr lang="en-US" b="1" dirty="0" smtClean="0">
                <a:solidFill>
                  <a:srgbClr val="6A3E3E"/>
                </a:solidFill>
                <a:latin typeface="Consolas"/>
              </a:rPr>
              <a:t>j</a:t>
            </a:r>
            <a:r>
              <a:rPr lang="en-US" b="1" dirty="0" smtClean="0">
                <a:solidFill>
                  <a:srgbClr val="000000"/>
                </a:solidFill>
                <a:latin typeface="Consolas"/>
              </a:rPr>
              <a:t> &lt; 6; </a:t>
            </a:r>
            <a:r>
              <a:rPr lang="en-US" b="1" dirty="0" smtClean="0">
                <a:solidFill>
                  <a:srgbClr val="6A3E3E"/>
                </a:solidFill>
                <a:latin typeface="Consolas"/>
              </a:rPr>
              <a:t>j</a:t>
            </a:r>
            <a:r>
              <a:rPr lang="en-US" b="1" dirty="0" smtClean="0">
                <a:solidFill>
                  <a:srgbClr val="000000"/>
                </a:solidFill>
                <a:latin typeface="Consolas"/>
              </a:rPr>
              <a:t>++) {</a:t>
            </a:r>
          </a:p>
          <a:p>
            <a:pPr lvl="1"/>
            <a:r>
              <a:rPr lang="en-US" dirty="0" smtClean="0">
                <a:solidFill>
                  <a:srgbClr val="6A3E3E"/>
                </a:solidFill>
                <a:latin typeface="Consolas"/>
              </a:rPr>
              <a:t>	</a:t>
            </a:r>
            <a:r>
              <a:rPr lang="en-US" dirty="0" err="1" smtClean="0">
                <a:solidFill>
                  <a:srgbClr val="6A3E3E"/>
                </a:solidFill>
                <a:latin typeface="Consolas"/>
              </a:rPr>
              <a:t>totalRun</a:t>
            </a:r>
            <a:r>
              <a:rPr lang="en-US" dirty="0" smtClean="0">
                <a:solidFill>
                  <a:srgbClr val="000000"/>
                </a:solidFill>
                <a:latin typeface="Consolas"/>
              </a:rPr>
              <a:t> += </a:t>
            </a:r>
            <a:r>
              <a:rPr lang="en-US" dirty="0" err="1" smtClean="0">
                <a:solidFill>
                  <a:srgbClr val="6A3E3E"/>
                </a:solidFill>
                <a:latin typeface="Consolas"/>
              </a:rPr>
              <a:t>runPerOver</a:t>
            </a:r>
            <a:r>
              <a:rPr lang="en-US" dirty="0" smtClean="0">
                <a:solidFill>
                  <a:srgbClr val="000000"/>
                </a:solidFill>
                <a:latin typeface="Consolas"/>
              </a:rPr>
              <a:t>[</a:t>
            </a:r>
            <a:r>
              <a:rPr lang="en-US" dirty="0" err="1" smtClean="0">
                <a:solidFill>
                  <a:srgbClr val="6A3E3E"/>
                </a:solidFill>
                <a:latin typeface="Consolas"/>
              </a:rPr>
              <a:t>i</a:t>
            </a:r>
            <a:r>
              <a:rPr lang="en-US" dirty="0" smtClean="0">
                <a:solidFill>
                  <a:srgbClr val="000000"/>
                </a:solidFill>
                <a:latin typeface="Consolas"/>
              </a:rPr>
              <a:t>][</a:t>
            </a:r>
            <a:r>
              <a:rPr lang="en-US" dirty="0" smtClean="0">
                <a:solidFill>
                  <a:srgbClr val="6A3E3E"/>
                </a:solidFill>
                <a:latin typeface="Consolas"/>
              </a:rPr>
              <a:t>j</a:t>
            </a:r>
            <a:r>
              <a:rPr lang="en-US" dirty="0" smtClean="0">
                <a:solidFill>
                  <a:srgbClr val="000000"/>
                </a:solidFill>
                <a:latin typeface="Consolas"/>
              </a:rPr>
              <a:t>];</a:t>
            </a:r>
          </a:p>
          <a:p>
            <a:pPr lvl="1"/>
            <a:r>
              <a:rPr lang="en-US" dirty="0" smtClean="0">
                <a:solidFill>
                  <a:srgbClr val="000000"/>
                </a:solidFill>
                <a:latin typeface="Consolas"/>
              </a:rPr>
              <a:t>}</a:t>
            </a:r>
          </a:p>
          <a:p>
            <a:r>
              <a:rPr lang="en-US" dirty="0" smtClean="0">
                <a:solidFill>
                  <a:srgbClr val="000000"/>
                </a:solidFill>
                <a:latin typeface="Consolas"/>
              </a:rPr>
              <a:t>}</a:t>
            </a:r>
          </a:p>
          <a:p>
            <a:r>
              <a:rPr lang="en-US" b="1" dirty="0" smtClean="0">
                <a:solidFill>
                  <a:srgbClr val="7F0055"/>
                </a:solidFill>
                <a:latin typeface="Consolas"/>
              </a:rPr>
              <a:t>double</a:t>
            </a:r>
            <a:r>
              <a:rPr lang="en-US" b="1" dirty="0" smtClean="0">
                <a:solidFill>
                  <a:srgbClr val="000000"/>
                </a:solidFill>
                <a:latin typeface="Consolas"/>
              </a:rPr>
              <a:t> </a:t>
            </a:r>
            <a:r>
              <a:rPr lang="en-US" b="1" dirty="0" smtClean="0">
                <a:solidFill>
                  <a:srgbClr val="6A3E3E"/>
                </a:solidFill>
                <a:latin typeface="Consolas"/>
              </a:rPr>
              <a:t>average</a:t>
            </a:r>
            <a:r>
              <a:rPr lang="en-US" b="1" dirty="0" smtClean="0">
                <a:solidFill>
                  <a:srgbClr val="000000"/>
                </a:solidFill>
                <a:latin typeface="Consolas"/>
              </a:rPr>
              <a:t> = </a:t>
            </a:r>
            <a:r>
              <a:rPr lang="en-US" b="1" dirty="0" err="1" smtClean="0">
                <a:solidFill>
                  <a:srgbClr val="6A3E3E"/>
                </a:solidFill>
                <a:latin typeface="Consolas"/>
              </a:rPr>
              <a:t>totalRun</a:t>
            </a:r>
            <a:r>
              <a:rPr lang="en-US" b="1" dirty="0" smtClean="0">
                <a:solidFill>
                  <a:srgbClr val="000000"/>
                </a:solidFill>
                <a:latin typeface="Consolas"/>
              </a:rPr>
              <a:t> / (</a:t>
            </a:r>
            <a:r>
              <a:rPr lang="en-US" b="1" dirty="0" smtClean="0">
                <a:solidFill>
                  <a:srgbClr val="7F0055"/>
                </a:solidFill>
                <a:latin typeface="Consolas"/>
              </a:rPr>
              <a:t>double</a:t>
            </a:r>
            <a:r>
              <a:rPr lang="en-US" b="1" dirty="0" smtClean="0">
                <a:solidFill>
                  <a:srgbClr val="000000"/>
                </a:solidFill>
                <a:latin typeface="Consolas"/>
              </a:rPr>
              <a:t>) </a:t>
            </a:r>
            <a:r>
              <a:rPr lang="en-US" b="1" dirty="0" err="1" smtClean="0">
                <a:solidFill>
                  <a:srgbClr val="6A3E3E"/>
                </a:solidFill>
                <a:latin typeface="Consolas"/>
              </a:rPr>
              <a:t>runPerOver</a:t>
            </a:r>
            <a:r>
              <a:rPr lang="en-US" b="1" dirty="0" err="1" smtClean="0">
                <a:solidFill>
                  <a:srgbClr val="000000"/>
                </a:solidFill>
                <a:latin typeface="Consolas"/>
              </a:rPr>
              <a:t>.</a:t>
            </a:r>
            <a:r>
              <a:rPr lang="en-US" b="1" dirty="0" err="1" smtClean="0">
                <a:solidFill>
                  <a:srgbClr val="0000C0"/>
                </a:solidFill>
                <a:latin typeface="Consolas"/>
              </a:rPr>
              <a:t>length</a:t>
            </a:r>
            <a:r>
              <a:rPr lang="en-US" b="1" dirty="0" smtClean="0">
                <a:solidFill>
                  <a:srgbClr val="000000"/>
                </a:solidFill>
                <a:latin typeface="Consolas"/>
              </a:rPr>
              <a:t>;</a:t>
            </a:r>
          </a:p>
          <a:p>
            <a:r>
              <a:rPr lang="en-US" dirty="0" err="1" smtClean="0">
                <a:solidFill>
                  <a:srgbClr val="000000"/>
                </a:solidFill>
                <a:latin typeface="Consolas"/>
              </a:rPr>
              <a:t>System.</a:t>
            </a:r>
            <a:r>
              <a:rPr lang="en-US" b="1" i="1" dirty="0" err="1" smtClean="0">
                <a:solidFill>
                  <a:srgbClr val="0000C0"/>
                </a:solidFill>
                <a:latin typeface="Consolas"/>
              </a:rPr>
              <a:t>out</a:t>
            </a:r>
            <a:r>
              <a:rPr lang="en-US" b="1" i="1" dirty="0" err="1" smtClean="0">
                <a:solidFill>
                  <a:srgbClr val="000000"/>
                </a:solidFill>
                <a:latin typeface="Consolas"/>
              </a:rPr>
              <a:t>.println</a:t>
            </a:r>
            <a:r>
              <a:rPr lang="en-US" b="1" i="1" dirty="0" smtClean="0">
                <a:solidFill>
                  <a:srgbClr val="000000"/>
                </a:solidFill>
                <a:latin typeface="Consolas"/>
              </a:rPr>
              <a:t>(</a:t>
            </a:r>
            <a:r>
              <a:rPr lang="en-US" b="1" i="1" dirty="0" smtClean="0">
                <a:solidFill>
                  <a:srgbClr val="2A00FF"/>
                </a:solidFill>
                <a:latin typeface="Consolas"/>
              </a:rPr>
              <a:t>"Total Run = "</a:t>
            </a:r>
            <a:r>
              <a:rPr lang="en-US" b="1" i="1" dirty="0" smtClean="0">
                <a:solidFill>
                  <a:srgbClr val="000000"/>
                </a:solidFill>
                <a:latin typeface="Consolas"/>
              </a:rPr>
              <a:t> + </a:t>
            </a:r>
            <a:r>
              <a:rPr lang="en-US" b="1" i="1" dirty="0" err="1" smtClean="0">
                <a:solidFill>
                  <a:srgbClr val="6A3E3E"/>
                </a:solidFill>
                <a:latin typeface="Consolas"/>
              </a:rPr>
              <a:t>totalRun</a:t>
            </a:r>
            <a:r>
              <a:rPr lang="en-US" b="1" i="1" dirty="0" smtClean="0">
                <a:solidFill>
                  <a:srgbClr val="000000"/>
                </a:solidFill>
                <a:latin typeface="Consolas"/>
              </a:rPr>
              <a:t>);</a:t>
            </a:r>
          </a:p>
          <a:p>
            <a:r>
              <a:rPr lang="en-US" dirty="0" err="1" smtClean="0">
                <a:solidFill>
                  <a:srgbClr val="000000"/>
                </a:solidFill>
                <a:latin typeface="Consolas"/>
              </a:rPr>
              <a:t>System.</a:t>
            </a:r>
            <a:r>
              <a:rPr lang="en-US" b="1" i="1" dirty="0" err="1" smtClean="0">
                <a:solidFill>
                  <a:srgbClr val="0000C0"/>
                </a:solidFill>
                <a:latin typeface="Consolas"/>
              </a:rPr>
              <a:t>out</a:t>
            </a:r>
            <a:r>
              <a:rPr lang="en-US" b="1" i="1" dirty="0" err="1" smtClean="0">
                <a:solidFill>
                  <a:srgbClr val="000000"/>
                </a:solidFill>
                <a:latin typeface="Consolas"/>
              </a:rPr>
              <a:t>.println</a:t>
            </a:r>
            <a:r>
              <a:rPr lang="en-US" b="1" i="1" dirty="0" smtClean="0">
                <a:solidFill>
                  <a:srgbClr val="000000"/>
                </a:solidFill>
                <a:latin typeface="Consolas"/>
              </a:rPr>
              <a:t>(</a:t>
            </a:r>
            <a:r>
              <a:rPr lang="en-US" b="1" i="1" dirty="0" smtClean="0">
                <a:solidFill>
                  <a:srgbClr val="2A00FF"/>
                </a:solidFill>
                <a:latin typeface="Consolas"/>
              </a:rPr>
              <a:t>"Average per over = "</a:t>
            </a:r>
            <a:r>
              <a:rPr lang="en-US" b="1" i="1" dirty="0" smtClean="0">
                <a:solidFill>
                  <a:srgbClr val="000000"/>
                </a:solidFill>
                <a:latin typeface="Consolas"/>
              </a:rPr>
              <a:t> + </a:t>
            </a:r>
            <a:r>
              <a:rPr lang="en-US" b="1" i="1" dirty="0" smtClean="0">
                <a:solidFill>
                  <a:srgbClr val="6A3E3E"/>
                </a:solidFill>
                <a:latin typeface="Consolas"/>
              </a:rPr>
              <a:t>average</a:t>
            </a:r>
            <a:r>
              <a:rPr lang="en-US" b="1" i="1" dirty="0" smtClean="0">
                <a:solidFill>
                  <a:srgbClr val="000000"/>
                </a:solidFill>
                <a:latin typeface="Consolas"/>
              </a:rPr>
              <a:t>);</a:t>
            </a:r>
            <a:endParaRPr lang="en-US" dirty="0" smtClean="0">
              <a:solidFill>
                <a:srgbClr val="000000"/>
              </a:solidFill>
              <a:latin typeface="Consolas"/>
            </a:endParaRPr>
          </a:p>
        </p:txBody>
      </p:sp>
      <p:pic>
        <p:nvPicPr>
          <p:cNvPr id="5" name="Picture 2"/>
          <p:cNvPicPr>
            <a:picLocks noChangeAspect="1" noChangeArrowheads="1"/>
          </p:cNvPicPr>
          <p:nvPr/>
        </p:nvPicPr>
        <p:blipFill>
          <a:blip r:embed="rId2" cstate="print"/>
          <a:srcRect/>
          <a:stretch>
            <a:fillRect/>
          </a:stretch>
        </p:blipFill>
        <p:spPr bwMode="auto">
          <a:xfrm>
            <a:off x="6138358" y="711201"/>
            <a:ext cx="6011284" cy="4733635"/>
          </a:xfrm>
          <a:prstGeom prst="rect">
            <a:avLst/>
          </a:prstGeom>
          <a:noFill/>
          <a:ln w="9525">
            <a:noFill/>
            <a:miter lim="800000"/>
            <a:headEnd/>
            <a:tailEnd/>
          </a:ln>
        </p:spPr>
      </p:pic>
    </p:spTree>
    <p:extLst>
      <p:ext uri="{BB962C8B-B14F-4D97-AF65-F5344CB8AC3E}">
        <p14:creationId xmlns:p14="http://schemas.microsoft.com/office/powerpoint/2010/main" val="1696126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Multi-Dimensional Array (Cont.)</a:t>
            </a:r>
          </a:p>
        </p:txBody>
      </p:sp>
      <p:sp>
        <p:nvSpPr>
          <p:cNvPr id="3" name="Content Placeholder 2"/>
          <p:cNvSpPr>
            <a:spLocks noGrp="1"/>
          </p:cNvSpPr>
          <p:nvPr>
            <p:ph idx="1"/>
          </p:nvPr>
        </p:nvSpPr>
        <p:spPr/>
        <p:txBody>
          <a:bodyPr/>
          <a:lstStyle/>
          <a:p>
            <a:r>
              <a:rPr lang="en-US" b="1" dirty="0"/>
              <a:t>manually</a:t>
            </a:r>
            <a:r>
              <a:rPr lang="en-US" dirty="0"/>
              <a:t> allocate </a:t>
            </a:r>
            <a:r>
              <a:rPr lang="en-US" b="1" dirty="0"/>
              <a:t>different</a:t>
            </a:r>
            <a:r>
              <a:rPr lang="en-US" dirty="0"/>
              <a:t> size:</a:t>
            </a:r>
          </a:p>
          <a:p>
            <a:pPr lvl="2">
              <a:buNone/>
            </a:pPr>
            <a:r>
              <a:rPr lang="en-US" sz="2000" dirty="0" err="1">
                <a:latin typeface="Cambria" pitchFamily="18" charset="0"/>
                <a:ea typeface="Cambria" pitchFamily="18" charset="0"/>
              </a:rPr>
              <a:t>int</a:t>
            </a:r>
            <a:r>
              <a:rPr lang="en-US" sz="2000" dirty="0">
                <a:latin typeface="Cambria" pitchFamily="18" charset="0"/>
                <a:ea typeface="Cambria" pitchFamily="18" charset="0"/>
              </a:rPr>
              <a:t> </a:t>
            </a:r>
            <a:r>
              <a:rPr lang="en-US" sz="2000" dirty="0" err="1">
                <a:latin typeface="Cambria" pitchFamily="18" charset="0"/>
                <a:ea typeface="Cambria" pitchFamily="18" charset="0"/>
              </a:rPr>
              <a:t>runPerOver</a:t>
            </a:r>
            <a:r>
              <a:rPr lang="en-US" sz="2000" dirty="0">
                <a:latin typeface="Cambria" pitchFamily="18" charset="0"/>
                <a:ea typeface="Cambria" pitchFamily="18" charset="0"/>
              </a:rPr>
              <a:t>[][] = new </a:t>
            </a:r>
            <a:r>
              <a:rPr lang="en-US" sz="2000" dirty="0" err="1">
                <a:latin typeface="Cambria" pitchFamily="18" charset="0"/>
                <a:ea typeface="Cambria" pitchFamily="18" charset="0"/>
              </a:rPr>
              <a:t>int</a:t>
            </a:r>
            <a:r>
              <a:rPr lang="en-US" sz="2000" dirty="0">
                <a:latin typeface="Cambria" pitchFamily="18" charset="0"/>
                <a:ea typeface="Cambria" pitchFamily="18" charset="0"/>
              </a:rPr>
              <a:t>[3][];</a:t>
            </a:r>
          </a:p>
          <a:p>
            <a:pPr lvl="2">
              <a:buNone/>
            </a:pPr>
            <a:r>
              <a:rPr lang="en-US" sz="2000" dirty="0" err="1">
                <a:latin typeface="Cambria" pitchFamily="18" charset="0"/>
                <a:ea typeface="Cambria" pitchFamily="18" charset="0"/>
              </a:rPr>
              <a:t>runPerOver</a:t>
            </a:r>
            <a:r>
              <a:rPr lang="en-US" sz="2000" dirty="0">
                <a:latin typeface="Cambria" pitchFamily="18" charset="0"/>
                <a:ea typeface="Cambria" pitchFamily="18" charset="0"/>
              </a:rPr>
              <a:t>[0] =  new </a:t>
            </a:r>
            <a:r>
              <a:rPr lang="en-US" sz="2000" dirty="0" err="1">
                <a:latin typeface="Cambria" pitchFamily="18" charset="0"/>
                <a:ea typeface="Cambria" pitchFamily="18" charset="0"/>
              </a:rPr>
              <a:t>int</a:t>
            </a:r>
            <a:r>
              <a:rPr lang="en-US" sz="2000" dirty="0">
                <a:latin typeface="Cambria" pitchFamily="18" charset="0"/>
                <a:ea typeface="Cambria" pitchFamily="18" charset="0"/>
              </a:rPr>
              <a:t>[6];</a:t>
            </a:r>
          </a:p>
          <a:p>
            <a:pPr lvl="2">
              <a:buNone/>
            </a:pPr>
            <a:r>
              <a:rPr lang="en-US" sz="2000" dirty="0" err="1">
                <a:latin typeface="Cambria" pitchFamily="18" charset="0"/>
                <a:ea typeface="Cambria" pitchFamily="18" charset="0"/>
              </a:rPr>
              <a:t>runPerOver</a:t>
            </a:r>
            <a:r>
              <a:rPr lang="en-US" sz="2000" dirty="0">
                <a:latin typeface="Cambria" pitchFamily="18" charset="0"/>
                <a:ea typeface="Cambria" pitchFamily="18" charset="0"/>
              </a:rPr>
              <a:t>[1]  =  new </a:t>
            </a:r>
            <a:r>
              <a:rPr lang="en-US" sz="2000" dirty="0" err="1">
                <a:latin typeface="Cambria" pitchFamily="18" charset="0"/>
                <a:ea typeface="Cambria" pitchFamily="18" charset="0"/>
              </a:rPr>
              <a:t>int</a:t>
            </a:r>
            <a:r>
              <a:rPr lang="en-US" sz="2000" dirty="0">
                <a:latin typeface="Cambria" pitchFamily="18" charset="0"/>
                <a:ea typeface="Cambria" pitchFamily="18" charset="0"/>
              </a:rPr>
              <a:t>[7];</a:t>
            </a:r>
          </a:p>
          <a:p>
            <a:pPr lvl="2">
              <a:buNone/>
            </a:pPr>
            <a:r>
              <a:rPr lang="en-US" sz="2000" dirty="0" err="1">
                <a:latin typeface="Cambria" pitchFamily="18" charset="0"/>
                <a:ea typeface="Cambria" pitchFamily="18" charset="0"/>
              </a:rPr>
              <a:t>runPerOver</a:t>
            </a:r>
            <a:r>
              <a:rPr lang="en-US" sz="2000" dirty="0">
                <a:latin typeface="Cambria" pitchFamily="18" charset="0"/>
                <a:ea typeface="Cambria" pitchFamily="18" charset="0"/>
              </a:rPr>
              <a:t>[2]  =  new </a:t>
            </a:r>
            <a:r>
              <a:rPr lang="en-US" sz="2000" dirty="0" err="1">
                <a:latin typeface="Cambria" pitchFamily="18" charset="0"/>
                <a:ea typeface="Cambria" pitchFamily="18" charset="0"/>
              </a:rPr>
              <a:t>int</a:t>
            </a:r>
            <a:r>
              <a:rPr lang="en-US" sz="2000" dirty="0">
                <a:latin typeface="Cambria" pitchFamily="18" charset="0"/>
                <a:ea typeface="Cambria" pitchFamily="18" charset="0"/>
              </a:rPr>
              <a:t>[6]; </a:t>
            </a:r>
          </a:p>
          <a:p>
            <a:r>
              <a:rPr lang="en-US" b="1" dirty="0"/>
              <a:t>initialization</a:t>
            </a:r>
            <a:r>
              <a:rPr lang="en-US" dirty="0"/>
              <a:t>:</a:t>
            </a:r>
          </a:p>
          <a:p>
            <a:pPr lvl="1">
              <a:buNone/>
            </a:pPr>
            <a:r>
              <a:rPr lang="en-US" dirty="0" err="1">
                <a:latin typeface="Cambria" pitchFamily="18" charset="0"/>
                <a:ea typeface="Cambria" pitchFamily="18" charset="0"/>
              </a:rPr>
              <a:t>int</a:t>
            </a:r>
            <a:r>
              <a:rPr lang="en-US" dirty="0">
                <a:latin typeface="Cambria" pitchFamily="18" charset="0"/>
                <a:ea typeface="Cambria" pitchFamily="18" charset="0"/>
              </a:rPr>
              <a:t> </a:t>
            </a:r>
            <a:r>
              <a:rPr lang="en-US" dirty="0" err="1">
                <a:latin typeface="Cambria" pitchFamily="18" charset="0"/>
                <a:ea typeface="Cambria" pitchFamily="18" charset="0"/>
              </a:rPr>
              <a:t>runPerOver</a:t>
            </a:r>
            <a:r>
              <a:rPr lang="en-US" dirty="0">
                <a:latin typeface="Cambria" pitchFamily="18" charset="0"/>
                <a:ea typeface="Cambria" pitchFamily="18" charset="0"/>
              </a:rPr>
              <a:t>[][] = {</a:t>
            </a:r>
          </a:p>
          <a:p>
            <a:pPr lvl="1">
              <a:buNone/>
            </a:pPr>
            <a:r>
              <a:rPr lang="en-US" dirty="0">
                <a:latin typeface="Cambria" pitchFamily="18" charset="0"/>
                <a:ea typeface="Cambria" pitchFamily="18" charset="0"/>
              </a:rPr>
              <a:t>				{0,4,2,1,0,6},</a:t>
            </a:r>
          </a:p>
          <a:p>
            <a:pPr lvl="1">
              <a:buNone/>
            </a:pPr>
            <a:r>
              <a:rPr lang="en-US" dirty="0">
                <a:latin typeface="Cambria" pitchFamily="18" charset="0"/>
                <a:ea typeface="Cambria" pitchFamily="18" charset="0"/>
              </a:rPr>
              <a:t>				{1,-1,4,1,2,4,0},</a:t>
            </a:r>
          </a:p>
          <a:p>
            <a:pPr lvl="1">
              <a:buNone/>
            </a:pPr>
            <a:r>
              <a:rPr lang="en-US" dirty="0">
                <a:latin typeface="Cambria" pitchFamily="18" charset="0"/>
                <a:ea typeface="Cambria" pitchFamily="18" charset="0"/>
              </a:rPr>
              <a:t>				{6,4,1,0,2,2},</a:t>
            </a:r>
          </a:p>
          <a:p>
            <a:pPr lvl="1">
              <a:buNone/>
            </a:pPr>
            <a:r>
              <a:rPr lang="en-US" dirty="0">
                <a:latin typeface="Cambria" pitchFamily="18" charset="0"/>
                <a:ea typeface="Cambria" pitchFamily="18" charset="0"/>
              </a:rPr>
              <a:t>			}</a:t>
            </a:r>
          </a:p>
          <a:p>
            <a:pPr lvl="1">
              <a:buNone/>
            </a:pPr>
            <a:r>
              <a:rPr lang="en-IN" dirty="0">
                <a:solidFill>
                  <a:schemeClr val="accent2">
                    <a:lumMod val="75000"/>
                  </a:schemeClr>
                </a:solidFill>
              </a:rPr>
              <a:t>Note : here to specify extra runs (Wide, No Ball etc.. ) negative values are used</a:t>
            </a:r>
            <a:endParaRPr lang="en-US" dirty="0">
              <a:solidFill>
                <a:schemeClr val="accent2">
                  <a:lumMod val="75000"/>
                </a:schemeClr>
              </a:solidFill>
            </a:endParaRPr>
          </a:p>
          <a:p>
            <a:endParaRPr lang="en-US" dirty="0"/>
          </a:p>
        </p:txBody>
      </p:sp>
    </p:spTree>
    <p:extLst>
      <p:ext uri="{BB962C8B-B14F-4D97-AF65-F5344CB8AC3E}">
        <p14:creationId xmlns:p14="http://schemas.microsoft.com/office/powerpoint/2010/main" val="4274042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Searching in Array</a:t>
            </a:r>
            <a:endParaRPr lang="en-US" dirty="0"/>
          </a:p>
        </p:txBody>
      </p:sp>
      <p:sp>
        <p:nvSpPr>
          <p:cNvPr id="3" name="Content Placeholder 2"/>
          <p:cNvSpPr>
            <a:spLocks noGrp="1"/>
          </p:cNvSpPr>
          <p:nvPr>
            <p:ph idx="1"/>
          </p:nvPr>
        </p:nvSpPr>
        <p:spPr/>
        <p:txBody>
          <a:bodyPr/>
          <a:lstStyle/>
          <a:p>
            <a:r>
              <a:rPr lang="en-US" dirty="0"/>
              <a:t>Searching is the process of looking for a specific element in an </a:t>
            </a:r>
            <a:r>
              <a:rPr lang="en-US" dirty="0" smtClean="0"/>
              <a:t>array. for </a:t>
            </a:r>
            <a:r>
              <a:rPr lang="en-US" dirty="0"/>
              <a:t>example, discovering whether a certain </a:t>
            </a:r>
            <a:r>
              <a:rPr lang="en-US" dirty="0" smtClean="0"/>
              <a:t>element </a:t>
            </a:r>
            <a:r>
              <a:rPr lang="en-US" dirty="0"/>
              <a:t>is included </a:t>
            </a:r>
            <a:r>
              <a:rPr lang="en-US" dirty="0" smtClean="0"/>
              <a:t>in the array.</a:t>
            </a:r>
          </a:p>
          <a:p>
            <a:r>
              <a:rPr lang="en-US" dirty="0"/>
              <a:t>Searching is a common task in computer programming. Many algorithms and data structures are devoted to searching</a:t>
            </a:r>
            <a:r>
              <a:rPr lang="en-US" dirty="0" smtClean="0"/>
              <a:t>.</a:t>
            </a:r>
          </a:p>
          <a:p>
            <a:r>
              <a:rPr lang="en-US" dirty="0" smtClean="0"/>
              <a:t>We will discuss two commonly used approaches,</a:t>
            </a:r>
          </a:p>
          <a:p>
            <a:pPr lvl="1"/>
            <a:r>
              <a:rPr lang="en-US" b="1" dirty="0" smtClean="0"/>
              <a:t>Linear Search: </a:t>
            </a:r>
            <a:r>
              <a:rPr lang="en-US" dirty="0" smtClean="0"/>
              <a:t>The </a:t>
            </a:r>
            <a:r>
              <a:rPr lang="en-US" dirty="0"/>
              <a:t>linear search approach compares the key element key sequentially with each element in the array. It continues to do so until the key matches an element in the array or the array is exhausted without a match being </a:t>
            </a:r>
            <a:r>
              <a:rPr lang="en-US" dirty="0" smtClean="0"/>
              <a:t>found.</a:t>
            </a:r>
          </a:p>
          <a:p>
            <a:pPr lvl="1"/>
            <a:r>
              <a:rPr lang="en-US" b="1" dirty="0" smtClean="0"/>
              <a:t>Binary Search: </a:t>
            </a:r>
            <a:r>
              <a:rPr lang="en-US" dirty="0" smtClean="0"/>
              <a:t>The </a:t>
            </a:r>
            <a:r>
              <a:rPr lang="en-US" dirty="0"/>
              <a:t>binary search first compares the key with the element in the middle of the array. Consider the following three cases: </a:t>
            </a:r>
          </a:p>
          <a:p>
            <a:pPr lvl="2"/>
            <a:r>
              <a:rPr lang="en-US" dirty="0" smtClean="0"/>
              <a:t>If </a:t>
            </a:r>
            <a:r>
              <a:rPr lang="en-US" dirty="0"/>
              <a:t>the key is less than the middle element, you need to continue to search for the key only in the first half of the </a:t>
            </a:r>
            <a:r>
              <a:rPr lang="en-US" dirty="0" smtClean="0"/>
              <a:t>array.</a:t>
            </a:r>
          </a:p>
          <a:p>
            <a:pPr lvl="2"/>
            <a:r>
              <a:rPr lang="en-US" dirty="0" smtClean="0"/>
              <a:t>If </a:t>
            </a:r>
            <a:r>
              <a:rPr lang="en-US" dirty="0"/>
              <a:t>the key is equal to the middle element, the search ends with a </a:t>
            </a:r>
            <a:r>
              <a:rPr lang="en-US" dirty="0" smtClean="0"/>
              <a:t>match.</a:t>
            </a:r>
          </a:p>
          <a:p>
            <a:pPr lvl="2"/>
            <a:r>
              <a:rPr lang="en-US" dirty="0" smtClean="0"/>
              <a:t>If </a:t>
            </a:r>
            <a:r>
              <a:rPr lang="en-US" dirty="0"/>
              <a:t>the key is greater than the middle element, you need to continue to search for the key only in the second half of the array</a:t>
            </a:r>
            <a:r>
              <a:rPr lang="en-US" dirty="0" smtClean="0"/>
              <a:t>.</a:t>
            </a:r>
          </a:p>
          <a:p>
            <a:pPr marL="914400" lvl="2" indent="0">
              <a:buNone/>
            </a:pPr>
            <a:r>
              <a:rPr lang="en-US" dirty="0" smtClean="0"/>
              <a:t>Note: Array should be sorted in ascending order if we want to use Binary Search.</a:t>
            </a:r>
            <a:endParaRPr lang="en-US" dirty="0"/>
          </a:p>
        </p:txBody>
      </p:sp>
    </p:spTree>
    <p:extLst>
      <p:ext uri="{BB962C8B-B14F-4D97-AF65-F5344CB8AC3E}">
        <p14:creationId xmlns:p14="http://schemas.microsoft.com/office/powerpoint/2010/main" val="2205918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Search</a:t>
            </a:r>
            <a:endParaRPr lang="en-US" dirty="0"/>
          </a:p>
        </p:txBody>
      </p:sp>
      <p:sp>
        <p:nvSpPr>
          <p:cNvPr id="4" name="TextBox 3"/>
          <p:cNvSpPr txBox="1"/>
          <p:nvPr/>
        </p:nvSpPr>
        <p:spPr>
          <a:xfrm>
            <a:off x="178724" y="799407"/>
            <a:ext cx="8449887" cy="5909310"/>
          </a:xfrm>
          <a:prstGeom prst="rect">
            <a:avLst/>
          </a:prstGeom>
          <a:noFill/>
          <a:ln w="19050">
            <a:solidFill>
              <a:schemeClr val="accent1"/>
            </a:solidFill>
            <a:prstDash val="dash"/>
          </a:ln>
        </p:spPr>
        <p:txBody>
          <a:bodyPr wrap="square" rtlCol="0">
            <a:spAutoFit/>
          </a:bodyPr>
          <a:lstStyle/>
          <a:p>
            <a:r>
              <a:rPr lang="en-US" b="1" dirty="0">
                <a:solidFill>
                  <a:srgbClr val="7F0055"/>
                </a:solidFill>
                <a:latin typeface="Consolas" panose="020B0609020204030204" pitchFamily="49" charset="0"/>
              </a:rPr>
              <a:t>import</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java.util.Scanner</a:t>
            </a:r>
            <a:r>
              <a:rPr lang="en-US" b="1"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LinearSearchDemo</a:t>
            </a:r>
            <a:r>
              <a:rPr lang="en-US" b="1" dirty="0">
                <a:solidFill>
                  <a:srgbClr val="000000"/>
                </a:solidFill>
                <a:latin typeface="Consolas" panose="020B0609020204030204" pitchFamily="49" charset="0"/>
              </a:rPr>
              <a:t>{</a:t>
            </a:r>
          </a:p>
          <a:p>
            <a:pPr lvl="1"/>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main(String[] </a:t>
            </a:r>
            <a:r>
              <a:rPr lang="en-US" b="1" dirty="0" err="1">
                <a:solidFill>
                  <a:srgbClr val="6A3E3E"/>
                </a:solidFill>
                <a:latin typeface="Consolas" panose="020B0609020204030204" pitchFamily="49" charset="0"/>
              </a:rPr>
              <a:t>args</a:t>
            </a:r>
            <a:r>
              <a:rPr lang="en-US" b="1" dirty="0">
                <a:solidFill>
                  <a:srgbClr val="000000"/>
                </a:solidFill>
                <a:latin typeface="Consolas" panose="020B0609020204030204" pitchFamily="49" charset="0"/>
              </a:rPr>
              <a:t>){</a:t>
            </a:r>
          </a:p>
          <a:p>
            <a:pPr lvl="2"/>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myArray</a:t>
            </a:r>
            <a:r>
              <a:rPr lang="en-US" b="1" dirty="0">
                <a:solidFill>
                  <a:srgbClr val="000000"/>
                </a:solidFill>
                <a:latin typeface="Consolas" panose="020B0609020204030204" pitchFamily="49" charset="0"/>
              </a:rPr>
              <a:t> = {5,3,6,8,4,6,2,8,9,11</a:t>
            </a:r>
            <a:r>
              <a:rPr lang="en-US" b="1" dirty="0" smtClean="0">
                <a:solidFill>
                  <a:srgbClr val="000000"/>
                </a:solidFill>
                <a:latin typeface="Consolas" panose="020B0609020204030204" pitchFamily="49" charset="0"/>
              </a:rPr>
              <a:t>};</a:t>
            </a:r>
            <a:endParaRPr lang="en-US" dirty="0">
              <a:latin typeface="Consolas" panose="020B0609020204030204" pitchFamily="49" charset="0"/>
            </a:endParaRPr>
          </a:p>
          <a:p>
            <a:pPr lvl="2"/>
            <a:r>
              <a:rPr lang="en-US" dirty="0">
                <a:solidFill>
                  <a:srgbClr val="000000"/>
                </a:solidFill>
                <a:latin typeface="Consolas" panose="020B0609020204030204" pitchFamily="49" charset="0"/>
              </a:rPr>
              <a:t>Scanner </a:t>
            </a:r>
            <a:r>
              <a:rPr lang="en-US" dirty="0" err="1">
                <a:solidFill>
                  <a:srgbClr val="6A3E3E"/>
                </a:solidFill>
                <a:latin typeface="Consolas" panose="020B0609020204030204" pitchFamily="49" charset="0"/>
              </a:rPr>
              <a:t>sc</a:t>
            </a:r>
            <a:r>
              <a:rPr lang="en-US"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Scanner(System.</a:t>
            </a:r>
            <a:r>
              <a:rPr lang="en-US" b="1" i="1" dirty="0">
                <a:solidFill>
                  <a:srgbClr val="0000C0"/>
                </a:solidFill>
                <a:latin typeface="Consolas" panose="020B0609020204030204" pitchFamily="49" charset="0"/>
              </a:rPr>
              <a:t>in</a:t>
            </a:r>
            <a:r>
              <a:rPr lang="en-US" b="1" i="1" dirty="0" smtClean="0">
                <a:solidFill>
                  <a:srgbClr val="000000"/>
                </a:solidFill>
                <a:latin typeface="Consolas" panose="020B0609020204030204" pitchFamily="49" charset="0"/>
              </a:rPr>
              <a:t>);</a:t>
            </a:r>
            <a:endParaRPr lang="en-US" dirty="0">
              <a:latin typeface="Consolas" panose="020B0609020204030204" pitchFamily="49" charset="0"/>
            </a:endParaRPr>
          </a:p>
          <a:p>
            <a:pPr lvl="2"/>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"Enter number to search"</a:t>
            </a:r>
            <a:r>
              <a:rPr lang="en-US" b="1" i="1" dirty="0">
                <a:solidFill>
                  <a:srgbClr val="000000"/>
                </a:solidFill>
                <a:latin typeface="Consolas" panose="020B0609020204030204" pitchFamily="49" charset="0"/>
              </a:rPr>
              <a:t>);</a:t>
            </a:r>
          </a:p>
          <a:p>
            <a:pPr lvl="2"/>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searchNumber</a:t>
            </a:r>
            <a:r>
              <a:rPr lang="en-US" b="1" dirty="0">
                <a:solidFill>
                  <a:srgbClr val="000000"/>
                </a:solidFill>
                <a:latin typeface="Consolas" panose="020B0609020204030204" pitchFamily="49" charset="0"/>
              </a:rPr>
              <a:t> = </a:t>
            </a:r>
            <a:r>
              <a:rPr lang="en-US" b="1" dirty="0" err="1">
                <a:solidFill>
                  <a:srgbClr val="6A3E3E"/>
                </a:solidFill>
                <a:latin typeface="Consolas" panose="020B0609020204030204" pitchFamily="49" charset="0"/>
              </a:rPr>
              <a:t>sc</a:t>
            </a:r>
            <a:r>
              <a:rPr lang="en-US" b="1" dirty="0" err="1">
                <a:solidFill>
                  <a:srgbClr val="000000"/>
                </a:solidFill>
                <a:latin typeface="Consolas" panose="020B0609020204030204" pitchFamily="49" charset="0"/>
              </a:rPr>
              <a:t>.nextInt</a:t>
            </a:r>
            <a:r>
              <a:rPr lang="en-US" b="1" dirty="0">
                <a:solidFill>
                  <a:srgbClr val="000000"/>
                </a:solidFill>
                <a:latin typeface="Consolas" panose="020B0609020204030204" pitchFamily="49" charset="0"/>
              </a:rPr>
              <a:t>();</a:t>
            </a:r>
          </a:p>
          <a:p>
            <a:pPr lvl="2"/>
            <a:r>
              <a:rPr lang="en-US" dirty="0" err="1">
                <a:solidFill>
                  <a:srgbClr val="6A3E3E"/>
                </a:solidFill>
                <a:latin typeface="Consolas" panose="020B0609020204030204" pitchFamily="49" charset="0"/>
              </a:rPr>
              <a:t>sc</a:t>
            </a:r>
            <a:r>
              <a:rPr lang="en-US" dirty="0" err="1">
                <a:solidFill>
                  <a:srgbClr val="000000"/>
                </a:solidFill>
                <a:latin typeface="Consolas" panose="020B0609020204030204" pitchFamily="49" charset="0"/>
              </a:rPr>
              <a:t>.close</a:t>
            </a:r>
            <a:r>
              <a:rPr lang="en-US" dirty="0" smtClean="0">
                <a:solidFill>
                  <a:srgbClr val="000000"/>
                </a:solidFill>
                <a:latin typeface="Consolas" panose="020B0609020204030204" pitchFamily="49" charset="0"/>
              </a:rPr>
              <a:t>();</a:t>
            </a:r>
            <a:endParaRPr lang="en-US" dirty="0">
              <a:latin typeface="Consolas" panose="020B0609020204030204" pitchFamily="49" charset="0"/>
            </a:endParaRPr>
          </a:p>
          <a:p>
            <a:pPr lvl="2"/>
            <a:r>
              <a:rPr lang="en-US" b="1" dirty="0" err="1">
                <a:solidFill>
                  <a:srgbClr val="7F0055"/>
                </a:solidFill>
                <a:latin typeface="Consolas" panose="020B0609020204030204" pitchFamily="49" charset="0"/>
              </a:rPr>
              <a:t>boolean</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flag</a:t>
            </a:r>
            <a:r>
              <a:rPr lang="en-US" b="1"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false</a:t>
            </a:r>
            <a:r>
              <a:rPr lang="en-US" b="1" dirty="0" smtClean="0">
                <a:solidFill>
                  <a:srgbClr val="000000"/>
                </a:solidFill>
                <a:latin typeface="Consolas" panose="020B0609020204030204" pitchFamily="49" charset="0"/>
              </a:rPr>
              <a:t>;</a:t>
            </a:r>
            <a:endParaRPr lang="en-US" dirty="0">
              <a:latin typeface="Consolas" panose="020B0609020204030204" pitchFamily="49" charset="0"/>
            </a:endParaRPr>
          </a:p>
          <a:p>
            <a:pPr lvl="2"/>
            <a:r>
              <a:rPr lang="en-US" b="1" dirty="0">
                <a:solidFill>
                  <a:srgbClr val="7F0055"/>
                </a:solidFill>
                <a:latin typeface="Consolas" panose="020B0609020204030204" pitchFamily="49" charset="0"/>
              </a:rPr>
              <a:t>for</a:t>
            </a:r>
            <a:r>
              <a:rPr lang="en-US" b="1" dirty="0">
                <a:solidFill>
                  <a:srgbClr val="000000"/>
                </a:solidFill>
                <a:latin typeface="Consolas" panose="020B0609020204030204" pitchFamily="49" charset="0"/>
              </a:rPr>
              <a:t>(</a:t>
            </a:r>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i</a:t>
            </a:r>
            <a:r>
              <a:rPr lang="en-US" b="1" dirty="0">
                <a:solidFill>
                  <a:srgbClr val="000000"/>
                </a:solidFill>
                <a:latin typeface="Consolas" panose="020B0609020204030204" pitchFamily="49" charset="0"/>
              </a:rPr>
              <a:t>=0;</a:t>
            </a:r>
            <a:r>
              <a:rPr lang="en-US" b="1" dirty="0">
                <a:solidFill>
                  <a:srgbClr val="6A3E3E"/>
                </a:solidFill>
                <a:latin typeface="Consolas" panose="020B0609020204030204" pitchFamily="49" charset="0"/>
              </a:rPr>
              <a:t>i</a:t>
            </a:r>
            <a:r>
              <a:rPr lang="en-US" b="1" dirty="0">
                <a:solidFill>
                  <a:srgbClr val="000000"/>
                </a:solidFill>
                <a:latin typeface="Consolas" panose="020B0609020204030204" pitchFamily="49" charset="0"/>
              </a:rPr>
              <a:t>&lt;</a:t>
            </a:r>
            <a:r>
              <a:rPr lang="en-US" b="1" dirty="0" err="1">
                <a:solidFill>
                  <a:srgbClr val="6A3E3E"/>
                </a:solidFill>
                <a:latin typeface="Consolas" panose="020B0609020204030204" pitchFamily="49" charset="0"/>
              </a:rPr>
              <a:t>myArray</a:t>
            </a:r>
            <a:r>
              <a:rPr lang="en-US" b="1" dirty="0" err="1">
                <a:solidFill>
                  <a:srgbClr val="000000"/>
                </a:solidFill>
                <a:latin typeface="Consolas" panose="020B0609020204030204" pitchFamily="49" charset="0"/>
              </a:rPr>
              <a:t>.</a:t>
            </a:r>
            <a:r>
              <a:rPr lang="en-US" b="1" dirty="0" err="1">
                <a:solidFill>
                  <a:srgbClr val="0000C0"/>
                </a:solidFill>
                <a:latin typeface="Consolas" panose="020B0609020204030204" pitchFamily="49" charset="0"/>
              </a:rPr>
              <a:t>length</a:t>
            </a:r>
            <a:r>
              <a:rPr lang="en-US" b="1" dirty="0" err="1">
                <a:solidFill>
                  <a:srgbClr val="000000"/>
                </a:solidFill>
                <a:latin typeface="Consolas" panose="020B0609020204030204" pitchFamily="49" charset="0"/>
              </a:rPr>
              <a:t>;</a:t>
            </a:r>
            <a:r>
              <a:rPr lang="en-US" b="1" dirty="0" err="1">
                <a:solidFill>
                  <a:srgbClr val="6A3E3E"/>
                </a:solidFill>
                <a:latin typeface="Consolas" panose="020B0609020204030204" pitchFamily="49" charset="0"/>
              </a:rPr>
              <a:t>i</a:t>
            </a:r>
            <a:r>
              <a:rPr lang="en-US" b="1" dirty="0">
                <a:solidFill>
                  <a:srgbClr val="000000"/>
                </a:solidFill>
                <a:latin typeface="Consolas" panose="020B0609020204030204" pitchFamily="49" charset="0"/>
              </a:rPr>
              <a:t>++){</a:t>
            </a:r>
          </a:p>
          <a:p>
            <a:pPr lvl="3"/>
            <a:r>
              <a:rPr lang="en-US" b="1" dirty="0">
                <a:solidFill>
                  <a:srgbClr val="7F0055"/>
                </a:solidFill>
                <a:latin typeface="Consolas" panose="020B0609020204030204" pitchFamily="49" charset="0"/>
              </a:rPr>
              <a:t>if</a:t>
            </a:r>
            <a:r>
              <a:rPr lang="en-US" b="1" dirty="0">
                <a:solidFill>
                  <a:srgbClr val="000000"/>
                </a:solidFill>
                <a:latin typeface="Consolas" panose="020B0609020204030204" pitchFamily="49" charset="0"/>
              </a:rPr>
              <a:t>(</a:t>
            </a:r>
            <a:r>
              <a:rPr lang="en-US" b="1" dirty="0" err="1">
                <a:solidFill>
                  <a:srgbClr val="6A3E3E"/>
                </a:solidFill>
                <a:latin typeface="Consolas" panose="020B0609020204030204" pitchFamily="49" charset="0"/>
              </a:rPr>
              <a:t>myArray</a:t>
            </a:r>
            <a:r>
              <a:rPr lang="en-US" b="1" dirty="0">
                <a:solidFill>
                  <a:srgbClr val="000000"/>
                </a:solidFill>
                <a:latin typeface="Consolas" panose="020B0609020204030204" pitchFamily="49" charset="0"/>
              </a:rPr>
              <a:t>[</a:t>
            </a:r>
            <a:r>
              <a:rPr lang="en-US" b="1" dirty="0" err="1">
                <a:solidFill>
                  <a:srgbClr val="6A3E3E"/>
                </a:solidFill>
                <a:latin typeface="Consolas" panose="020B0609020204030204" pitchFamily="49" charset="0"/>
              </a:rPr>
              <a:t>i</a:t>
            </a:r>
            <a:r>
              <a:rPr lang="en-US" b="1" dirty="0">
                <a:solidFill>
                  <a:srgbClr val="000000"/>
                </a:solidFill>
                <a:latin typeface="Consolas" panose="020B0609020204030204" pitchFamily="49" charset="0"/>
              </a:rPr>
              <a:t>]==</a:t>
            </a:r>
            <a:r>
              <a:rPr lang="en-US" b="1" dirty="0" err="1">
                <a:solidFill>
                  <a:srgbClr val="6A3E3E"/>
                </a:solidFill>
                <a:latin typeface="Consolas" panose="020B0609020204030204" pitchFamily="49" charset="0"/>
              </a:rPr>
              <a:t>searchNumber</a:t>
            </a:r>
            <a:r>
              <a:rPr lang="en-US" b="1" dirty="0">
                <a:solidFill>
                  <a:srgbClr val="000000"/>
                </a:solidFill>
                <a:latin typeface="Consolas" panose="020B0609020204030204" pitchFamily="49" charset="0"/>
              </a:rPr>
              <a:t>){</a:t>
            </a:r>
          </a:p>
          <a:p>
            <a:pPr lvl="4"/>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"Found at = "</a:t>
            </a:r>
            <a:r>
              <a:rPr lang="en-US" b="1" i="1" dirty="0">
                <a:solidFill>
                  <a:srgbClr val="000000"/>
                </a:solidFill>
                <a:latin typeface="Consolas" panose="020B0609020204030204" pitchFamily="49" charset="0"/>
              </a:rPr>
              <a:t>+</a:t>
            </a:r>
            <a:r>
              <a:rPr lang="en-US" b="1" i="1" dirty="0" err="1">
                <a:solidFill>
                  <a:srgbClr val="6A3E3E"/>
                </a:solidFill>
                <a:latin typeface="Consolas" panose="020B0609020204030204" pitchFamily="49" charset="0"/>
              </a:rPr>
              <a:t>i</a:t>
            </a:r>
            <a:r>
              <a:rPr lang="en-US" b="1" i="1" dirty="0">
                <a:solidFill>
                  <a:srgbClr val="000000"/>
                </a:solidFill>
                <a:latin typeface="Consolas" panose="020B0609020204030204" pitchFamily="49" charset="0"/>
              </a:rPr>
              <a:t>);</a:t>
            </a:r>
          </a:p>
          <a:p>
            <a:pPr lvl="4"/>
            <a:r>
              <a:rPr lang="en-US" dirty="0">
                <a:solidFill>
                  <a:srgbClr val="6A3E3E"/>
                </a:solidFill>
                <a:latin typeface="Consolas" panose="020B0609020204030204" pitchFamily="49" charset="0"/>
              </a:rPr>
              <a:t>flag</a:t>
            </a:r>
            <a:r>
              <a:rPr lang="en-US"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true</a:t>
            </a:r>
            <a:r>
              <a:rPr lang="en-US" b="1" dirty="0">
                <a:solidFill>
                  <a:srgbClr val="000000"/>
                </a:solidFill>
                <a:latin typeface="Consolas" panose="020B0609020204030204" pitchFamily="49" charset="0"/>
              </a:rPr>
              <a:t>;</a:t>
            </a:r>
          </a:p>
          <a:p>
            <a:pPr lvl="4"/>
            <a:r>
              <a:rPr lang="en-US" b="1" dirty="0">
                <a:solidFill>
                  <a:srgbClr val="7F0055"/>
                </a:solidFill>
                <a:latin typeface="Consolas" panose="020B0609020204030204" pitchFamily="49" charset="0"/>
              </a:rPr>
              <a:t>break</a:t>
            </a:r>
            <a:r>
              <a:rPr lang="en-US" b="1" dirty="0">
                <a:solidFill>
                  <a:srgbClr val="000000"/>
                </a:solidFill>
                <a:latin typeface="Consolas" panose="020B0609020204030204" pitchFamily="49" charset="0"/>
              </a:rPr>
              <a:t>;</a:t>
            </a:r>
          </a:p>
          <a:p>
            <a:pPr lvl="3"/>
            <a:r>
              <a:rPr lang="en-US" dirty="0">
                <a:solidFill>
                  <a:srgbClr val="000000"/>
                </a:solidFill>
                <a:latin typeface="Consolas" panose="020B0609020204030204" pitchFamily="49" charset="0"/>
              </a:rPr>
              <a:t>}</a:t>
            </a:r>
          </a:p>
          <a:p>
            <a:pPr lvl="2"/>
            <a:r>
              <a:rPr lang="en-US" dirty="0" smtClean="0">
                <a:solidFill>
                  <a:srgbClr val="000000"/>
                </a:solidFill>
                <a:latin typeface="Consolas" panose="020B0609020204030204" pitchFamily="49" charset="0"/>
              </a:rPr>
              <a:t>}</a:t>
            </a:r>
            <a:endParaRPr lang="en-US" dirty="0">
              <a:latin typeface="Consolas" panose="020B0609020204030204" pitchFamily="49" charset="0"/>
            </a:endParaRPr>
          </a:p>
          <a:p>
            <a:pPr lvl="2"/>
            <a:r>
              <a:rPr lang="en-US" b="1" dirty="0">
                <a:solidFill>
                  <a:srgbClr val="7F0055"/>
                </a:solidFill>
                <a:latin typeface="Consolas" panose="020B0609020204030204" pitchFamily="49" charset="0"/>
              </a:rPr>
              <a:t>if</a:t>
            </a:r>
            <a:r>
              <a:rPr lang="en-US" b="1" dirty="0">
                <a:solidFill>
                  <a:srgbClr val="000000"/>
                </a:solidFill>
                <a:latin typeface="Consolas" panose="020B0609020204030204" pitchFamily="49" charset="0"/>
              </a:rPr>
              <a:t>(!</a:t>
            </a:r>
            <a:r>
              <a:rPr lang="en-US" b="1" dirty="0">
                <a:solidFill>
                  <a:srgbClr val="6A3E3E"/>
                </a:solidFill>
                <a:latin typeface="Consolas" panose="020B0609020204030204" pitchFamily="49" charset="0"/>
              </a:rPr>
              <a:t>flag</a:t>
            </a:r>
            <a:r>
              <a:rPr lang="en-US" b="1" dirty="0">
                <a:solidFill>
                  <a:srgbClr val="000000"/>
                </a:solidFill>
                <a:latin typeface="Consolas" panose="020B0609020204030204" pitchFamily="49" charset="0"/>
              </a:rPr>
              <a:t>){</a:t>
            </a:r>
          </a:p>
          <a:p>
            <a:pPr lvl="2"/>
            <a:r>
              <a:rPr lang="en-US" dirty="0" smtClean="0">
                <a:solidFill>
                  <a:srgbClr val="000000"/>
                </a:solidFill>
                <a:latin typeface="Consolas" panose="020B0609020204030204" pitchFamily="49" charset="0"/>
              </a:rPr>
              <a:t>    </a:t>
            </a:r>
            <a:r>
              <a:rPr lang="en-US" dirty="0" err="1" smtClean="0">
                <a:solidFill>
                  <a:srgbClr val="000000"/>
                </a:solidFill>
                <a:latin typeface="Consolas" panose="020B0609020204030204" pitchFamily="49" charset="0"/>
              </a:rPr>
              <a:t>System.</a:t>
            </a:r>
            <a:r>
              <a:rPr lang="en-US" b="1" i="1" dirty="0" err="1" smtClean="0">
                <a:solidFill>
                  <a:srgbClr val="0000C0"/>
                </a:solidFill>
                <a:latin typeface="Consolas" panose="020B0609020204030204" pitchFamily="49" charset="0"/>
              </a:rPr>
              <a:t>out</a:t>
            </a:r>
            <a:r>
              <a:rPr lang="en-US" b="1" i="1" dirty="0" err="1" smtClean="0">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"Number does not exist in array"</a:t>
            </a:r>
            <a:r>
              <a:rPr lang="en-US" b="1" i="1" dirty="0">
                <a:solidFill>
                  <a:srgbClr val="000000"/>
                </a:solidFill>
                <a:latin typeface="Consolas" panose="020B0609020204030204" pitchFamily="49" charset="0"/>
              </a:rPr>
              <a:t>);</a:t>
            </a:r>
          </a:p>
          <a:p>
            <a:pPr lvl="2"/>
            <a:r>
              <a:rPr lang="en-US" dirty="0">
                <a:solidFill>
                  <a:srgbClr val="000000"/>
                </a:solidFill>
                <a:latin typeface="Consolas" panose="020B0609020204030204" pitchFamily="49" charset="0"/>
              </a:rPr>
              <a:t>}</a:t>
            </a:r>
          </a:p>
          <a:p>
            <a:pPr lvl="1"/>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dirty="0" smtClean="0">
              <a:solidFill>
                <a:srgbClr val="000000"/>
              </a:solidFill>
              <a:latin typeface="Consolas"/>
            </a:endParaRPr>
          </a:p>
        </p:txBody>
      </p:sp>
      <p:pic>
        <p:nvPicPr>
          <p:cNvPr id="5" name="Picture 4"/>
          <p:cNvPicPr>
            <a:picLocks noChangeAspect="1"/>
          </p:cNvPicPr>
          <p:nvPr/>
        </p:nvPicPr>
        <p:blipFill>
          <a:blip r:embed="rId2"/>
          <a:stretch>
            <a:fillRect/>
          </a:stretch>
        </p:blipFill>
        <p:spPr>
          <a:xfrm>
            <a:off x="6096000" y="4149437"/>
            <a:ext cx="6062663" cy="1368988"/>
          </a:xfrm>
          <a:prstGeom prst="rect">
            <a:avLst/>
          </a:prstGeom>
        </p:spPr>
      </p:pic>
    </p:spTree>
    <p:extLst>
      <p:ext uri="{BB962C8B-B14F-4D97-AF65-F5344CB8AC3E}">
        <p14:creationId xmlns:p14="http://schemas.microsoft.com/office/powerpoint/2010/main" val="2674572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Search (Animation)</a:t>
            </a:r>
            <a:endParaRPr lang="en-US" dirty="0"/>
          </a:p>
        </p:txBody>
      </p:sp>
      <p:pic>
        <p:nvPicPr>
          <p:cNvPr id="4" name="Untitled 23">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6825" y="1899862"/>
            <a:ext cx="11928475" cy="3500438"/>
          </a:xfrm>
        </p:spPr>
      </p:pic>
    </p:spTree>
    <p:extLst>
      <p:ext uri="{BB962C8B-B14F-4D97-AF65-F5344CB8AC3E}">
        <p14:creationId xmlns:p14="http://schemas.microsoft.com/office/powerpoint/2010/main" val="39864840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Search</a:t>
            </a:r>
            <a:endParaRPr lang="en-US" dirty="0"/>
          </a:p>
        </p:txBody>
      </p:sp>
      <p:sp>
        <p:nvSpPr>
          <p:cNvPr id="4" name="TextBox 3"/>
          <p:cNvSpPr txBox="1"/>
          <p:nvPr/>
        </p:nvSpPr>
        <p:spPr>
          <a:xfrm>
            <a:off x="1" y="711201"/>
            <a:ext cx="5381896" cy="5355312"/>
          </a:xfrm>
          <a:prstGeom prst="rect">
            <a:avLst/>
          </a:prstGeom>
          <a:noFill/>
          <a:ln w="19050">
            <a:solidFill>
              <a:schemeClr val="accent1"/>
            </a:solidFill>
            <a:prstDash val="dash"/>
          </a:ln>
        </p:spPr>
        <p:txBody>
          <a:bodyPr wrap="square" rtlCol="0">
            <a:spAutoFit/>
          </a:bodyPr>
          <a:lstStyle/>
          <a:p>
            <a:r>
              <a:rPr lang="en-US" b="1" dirty="0">
                <a:solidFill>
                  <a:srgbClr val="7F0055"/>
                </a:solidFill>
                <a:latin typeface="Consolas" panose="020B0609020204030204" pitchFamily="49" charset="0"/>
              </a:rPr>
              <a:t>import</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java.util.Scanner</a:t>
            </a:r>
            <a:r>
              <a:rPr lang="en-US" b="1" dirty="0" smtClean="0">
                <a:solidFill>
                  <a:srgbClr val="000000"/>
                </a:solidFill>
                <a:latin typeface="Consolas" panose="020B0609020204030204" pitchFamily="49" charset="0"/>
              </a:rPr>
              <a:t>;</a:t>
            </a:r>
            <a:endParaRPr lang="en-US" dirty="0">
              <a:latin typeface="Consolas" panose="020B0609020204030204" pitchFamily="49" charset="0"/>
            </a:endParaRP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BinarySearchDemo</a:t>
            </a:r>
            <a:r>
              <a:rPr lang="en-US" b="1" dirty="0">
                <a:solidFill>
                  <a:srgbClr val="000000"/>
                </a:solidFill>
                <a:latin typeface="Consolas" panose="020B0609020204030204" pitchFamily="49" charset="0"/>
              </a:rPr>
              <a:t> {</a:t>
            </a:r>
          </a:p>
          <a:p>
            <a:endParaRPr lang="en-US" dirty="0" smtClean="0">
              <a:latin typeface="Consolas" panose="020B0609020204030204" pitchFamily="49" charset="0"/>
            </a:endParaRPr>
          </a:p>
          <a:p>
            <a:r>
              <a:rPr lang="en-US" b="1" dirty="0" smtClean="0">
                <a:solidFill>
                  <a:srgbClr val="7F0055"/>
                </a:solidFill>
                <a:latin typeface="Consolas" panose="020B0609020204030204" pitchFamily="49" charset="0"/>
              </a:rPr>
              <a:t>public</a:t>
            </a:r>
            <a:r>
              <a:rPr lang="en-US" b="1" dirty="0" smtClean="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main(String[] </a:t>
            </a:r>
            <a:r>
              <a:rPr lang="en-US" b="1" dirty="0" err="1">
                <a:solidFill>
                  <a:srgbClr val="6A3E3E"/>
                </a:solidFill>
                <a:latin typeface="Consolas" panose="020B0609020204030204" pitchFamily="49" charset="0"/>
              </a:rPr>
              <a:t>args</a:t>
            </a:r>
            <a:r>
              <a:rPr lang="en-US" b="1" dirty="0">
                <a:solidFill>
                  <a:srgbClr val="000000"/>
                </a:solidFill>
                <a:latin typeface="Consolas" panose="020B0609020204030204" pitchFamily="49" charset="0"/>
              </a:rPr>
              <a:t>) {</a:t>
            </a:r>
          </a:p>
          <a:p>
            <a:endParaRPr lang="en-US" dirty="0">
              <a:latin typeface="Consolas" panose="020B0609020204030204" pitchFamily="49" charset="0"/>
            </a:endParaRPr>
          </a:p>
          <a:p>
            <a:pPr lvl="1"/>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myArray</a:t>
            </a:r>
            <a:r>
              <a:rPr lang="en-US" b="1" dirty="0">
                <a:solidFill>
                  <a:srgbClr val="000000"/>
                </a:solidFill>
                <a:latin typeface="Consolas" panose="020B0609020204030204" pitchFamily="49" charset="0"/>
              </a:rPr>
              <a:t> </a:t>
            </a:r>
            <a:endParaRPr lang="en-US" b="1" dirty="0" smtClean="0">
              <a:solidFill>
                <a:srgbClr val="000000"/>
              </a:solidFill>
              <a:latin typeface="Consolas" panose="020B0609020204030204" pitchFamily="49" charset="0"/>
            </a:endParaRPr>
          </a:p>
          <a:p>
            <a:pPr lvl="1"/>
            <a:r>
              <a:rPr lang="en-US" b="1" dirty="0">
                <a:solidFill>
                  <a:srgbClr val="000000"/>
                </a:solidFill>
                <a:latin typeface="Consolas" panose="020B0609020204030204" pitchFamily="49" charset="0"/>
              </a:rPr>
              <a:t>	</a:t>
            </a:r>
            <a:r>
              <a:rPr lang="en-US" b="1" dirty="0" smtClean="0">
                <a:solidFill>
                  <a:srgbClr val="000000"/>
                </a:solidFill>
                <a:latin typeface="Consolas" panose="020B0609020204030204" pitchFamily="49" charset="0"/>
              </a:rPr>
              <a:t>= </a:t>
            </a:r>
            <a:r>
              <a:rPr lang="en-US" b="1" dirty="0">
                <a:solidFill>
                  <a:srgbClr val="000000"/>
                </a:solidFill>
                <a:latin typeface="Consolas" panose="020B0609020204030204" pitchFamily="49" charset="0"/>
              </a:rPr>
              <a:t>{2,3,5,6,8,9,11,18,29,65};</a:t>
            </a:r>
          </a:p>
          <a:p>
            <a:pPr lvl="1"/>
            <a:endParaRPr lang="en-US" dirty="0">
              <a:latin typeface="Consolas" panose="020B0609020204030204" pitchFamily="49" charset="0"/>
            </a:endParaRPr>
          </a:p>
          <a:p>
            <a:pPr lvl="1"/>
            <a:r>
              <a:rPr lang="en-US" dirty="0">
                <a:solidFill>
                  <a:srgbClr val="000000"/>
                </a:solidFill>
                <a:latin typeface="Consolas" panose="020B0609020204030204" pitchFamily="49" charset="0"/>
              </a:rPr>
              <a:t>Scanner </a:t>
            </a:r>
            <a:r>
              <a:rPr lang="en-US" dirty="0" err="1">
                <a:solidFill>
                  <a:srgbClr val="6A3E3E"/>
                </a:solidFill>
                <a:latin typeface="Consolas" panose="020B0609020204030204" pitchFamily="49" charset="0"/>
              </a:rPr>
              <a:t>sc</a:t>
            </a:r>
            <a:r>
              <a:rPr lang="en-US"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Scanner(System.</a:t>
            </a:r>
            <a:r>
              <a:rPr lang="en-US" b="1" i="1" dirty="0">
                <a:solidFill>
                  <a:srgbClr val="0000C0"/>
                </a:solidFill>
                <a:latin typeface="Consolas" panose="020B0609020204030204" pitchFamily="49" charset="0"/>
              </a:rPr>
              <a:t>in</a:t>
            </a:r>
            <a:r>
              <a:rPr lang="en-US" b="1" i="1" dirty="0">
                <a:solidFill>
                  <a:srgbClr val="000000"/>
                </a:solidFill>
                <a:latin typeface="Consolas" panose="020B0609020204030204" pitchFamily="49" charset="0"/>
              </a:rPr>
              <a:t>);</a:t>
            </a:r>
          </a:p>
          <a:p>
            <a:pPr lvl="1"/>
            <a:endParaRPr lang="en-US" dirty="0">
              <a:latin typeface="Consolas" panose="020B0609020204030204" pitchFamily="49" charset="0"/>
            </a:endParaRPr>
          </a:p>
          <a:p>
            <a:pPr lvl="1"/>
            <a:r>
              <a:rPr lang="en-US" dirty="0" err="1" smtClean="0">
                <a:solidFill>
                  <a:srgbClr val="000000"/>
                </a:solidFill>
                <a:latin typeface="Consolas" panose="020B0609020204030204" pitchFamily="49" charset="0"/>
              </a:rPr>
              <a:t>System.</a:t>
            </a:r>
            <a:r>
              <a:rPr lang="en-US" b="1" i="1" dirty="0" err="1" smtClean="0">
                <a:solidFill>
                  <a:srgbClr val="0000C0"/>
                </a:solidFill>
                <a:latin typeface="Consolas" panose="020B0609020204030204" pitchFamily="49" charset="0"/>
              </a:rPr>
              <a:t>out</a:t>
            </a:r>
            <a:r>
              <a:rPr lang="en-US" b="1" i="1" dirty="0" err="1" smtClean="0">
                <a:solidFill>
                  <a:srgbClr val="000000"/>
                </a:solidFill>
                <a:latin typeface="Consolas" panose="020B0609020204030204" pitchFamily="49" charset="0"/>
              </a:rPr>
              <a:t>.println</a:t>
            </a:r>
            <a:endParaRPr lang="en-US" b="1" i="1" dirty="0" smtClean="0">
              <a:solidFill>
                <a:srgbClr val="000000"/>
              </a:solidFill>
              <a:latin typeface="Consolas" panose="020B0609020204030204" pitchFamily="49" charset="0"/>
            </a:endParaRPr>
          </a:p>
          <a:p>
            <a:pPr lvl="1"/>
            <a:r>
              <a:rPr lang="en-US" b="1" i="1" dirty="0">
                <a:solidFill>
                  <a:srgbClr val="000000"/>
                </a:solidFill>
                <a:latin typeface="Consolas" panose="020B0609020204030204" pitchFamily="49" charset="0"/>
              </a:rPr>
              <a:t>	</a:t>
            </a:r>
            <a:r>
              <a:rPr lang="en-US" b="1" i="1" dirty="0" smtClean="0">
                <a:solidFill>
                  <a:srgbClr val="000000"/>
                </a:solidFill>
                <a:latin typeface="Consolas" panose="020B0609020204030204" pitchFamily="49" charset="0"/>
              </a:rPr>
              <a:t>(</a:t>
            </a:r>
            <a:r>
              <a:rPr lang="en-US" b="1" i="1" dirty="0" smtClean="0">
                <a:solidFill>
                  <a:srgbClr val="2A00FF"/>
                </a:solidFill>
                <a:latin typeface="Consolas" panose="020B0609020204030204" pitchFamily="49" charset="0"/>
              </a:rPr>
              <a:t>"</a:t>
            </a:r>
            <a:r>
              <a:rPr lang="en-US" b="1" i="1" dirty="0">
                <a:solidFill>
                  <a:srgbClr val="2A00FF"/>
                </a:solidFill>
                <a:latin typeface="Consolas" panose="020B0609020204030204" pitchFamily="49" charset="0"/>
              </a:rPr>
              <a:t>Enter number to search"</a:t>
            </a:r>
            <a:r>
              <a:rPr lang="en-US" b="1" i="1" dirty="0">
                <a:solidFill>
                  <a:srgbClr val="000000"/>
                </a:solidFill>
                <a:latin typeface="Consolas" panose="020B0609020204030204" pitchFamily="49" charset="0"/>
              </a:rPr>
              <a:t>);</a:t>
            </a:r>
          </a:p>
          <a:p>
            <a:pPr lvl="1"/>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searchNumber</a:t>
            </a:r>
            <a:r>
              <a:rPr lang="en-US" b="1" dirty="0">
                <a:solidFill>
                  <a:srgbClr val="000000"/>
                </a:solidFill>
                <a:latin typeface="Consolas" panose="020B0609020204030204" pitchFamily="49" charset="0"/>
              </a:rPr>
              <a:t> = </a:t>
            </a:r>
            <a:r>
              <a:rPr lang="en-US" b="1" dirty="0" err="1">
                <a:solidFill>
                  <a:srgbClr val="6A3E3E"/>
                </a:solidFill>
                <a:latin typeface="Consolas" panose="020B0609020204030204" pitchFamily="49" charset="0"/>
              </a:rPr>
              <a:t>sc</a:t>
            </a:r>
            <a:r>
              <a:rPr lang="en-US" b="1" dirty="0" err="1">
                <a:solidFill>
                  <a:srgbClr val="000000"/>
                </a:solidFill>
                <a:latin typeface="Consolas" panose="020B0609020204030204" pitchFamily="49" charset="0"/>
              </a:rPr>
              <a:t>.nextInt</a:t>
            </a:r>
            <a:r>
              <a:rPr lang="en-US" b="1" dirty="0">
                <a:solidFill>
                  <a:srgbClr val="000000"/>
                </a:solidFill>
                <a:latin typeface="Consolas" panose="020B0609020204030204" pitchFamily="49" charset="0"/>
              </a:rPr>
              <a:t>();</a:t>
            </a:r>
          </a:p>
          <a:p>
            <a:pPr lvl="1"/>
            <a:r>
              <a:rPr lang="en-US" dirty="0" err="1">
                <a:solidFill>
                  <a:srgbClr val="6A3E3E"/>
                </a:solidFill>
                <a:latin typeface="Consolas" panose="020B0609020204030204" pitchFamily="49" charset="0"/>
              </a:rPr>
              <a:t>sc</a:t>
            </a:r>
            <a:r>
              <a:rPr lang="en-US" dirty="0" err="1">
                <a:solidFill>
                  <a:srgbClr val="000000"/>
                </a:solidFill>
                <a:latin typeface="Consolas" panose="020B0609020204030204" pitchFamily="49" charset="0"/>
              </a:rPr>
              <a:t>.close</a:t>
            </a:r>
            <a:r>
              <a:rPr lang="en-US" dirty="0">
                <a:solidFill>
                  <a:srgbClr val="000000"/>
                </a:solidFill>
                <a:latin typeface="Consolas" panose="020B0609020204030204" pitchFamily="49" charset="0"/>
              </a:rPr>
              <a:t>();</a:t>
            </a:r>
          </a:p>
          <a:p>
            <a:pPr lvl="1"/>
            <a:endParaRPr lang="en-US" dirty="0">
              <a:latin typeface="Consolas" panose="020B0609020204030204" pitchFamily="49" charset="0"/>
            </a:endParaRPr>
          </a:p>
          <a:p>
            <a:pPr lvl="1"/>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low</a:t>
            </a:r>
            <a:r>
              <a:rPr lang="en-US" b="1" dirty="0">
                <a:solidFill>
                  <a:srgbClr val="000000"/>
                </a:solidFill>
                <a:latin typeface="Consolas" panose="020B0609020204030204" pitchFamily="49" charset="0"/>
              </a:rPr>
              <a:t> = 0;</a:t>
            </a:r>
          </a:p>
          <a:p>
            <a:pPr lvl="1"/>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high</a:t>
            </a:r>
            <a:r>
              <a:rPr lang="en-US" b="1" dirty="0">
                <a:solidFill>
                  <a:srgbClr val="000000"/>
                </a:solidFill>
                <a:latin typeface="Consolas" panose="020B0609020204030204" pitchFamily="49" charset="0"/>
              </a:rPr>
              <a:t> = </a:t>
            </a:r>
            <a:r>
              <a:rPr lang="en-US" b="1" dirty="0" err="1">
                <a:solidFill>
                  <a:srgbClr val="6A3E3E"/>
                </a:solidFill>
                <a:latin typeface="Consolas" panose="020B0609020204030204" pitchFamily="49" charset="0"/>
              </a:rPr>
              <a:t>myArray</a:t>
            </a:r>
            <a:r>
              <a:rPr lang="en-US" b="1" dirty="0" err="1">
                <a:solidFill>
                  <a:srgbClr val="000000"/>
                </a:solidFill>
                <a:latin typeface="Consolas" panose="020B0609020204030204" pitchFamily="49" charset="0"/>
              </a:rPr>
              <a:t>.</a:t>
            </a:r>
            <a:r>
              <a:rPr lang="en-US" b="1" dirty="0" err="1">
                <a:solidFill>
                  <a:srgbClr val="0000C0"/>
                </a:solidFill>
                <a:latin typeface="Consolas" panose="020B0609020204030204" pitchFamily="49" charset="0"/>
              </a:rPr>
              <a:t>length</a:t>
            </a:r>
            <a:r>
              <a:rPr lang="en-US" b="1" dirty="0">
                <a:solidFill>
                  <a:srgbClr val="000000"/>
                </a:solidFill>
                <a:latin typeface="Consolas" panose="020B0609020204030204" pitchFamily="49" charset="0"/>
              </a:rPr>
              <a:t> - 1;</a:t>
            </a:r>
          </a:p>
          <a:p>
            <a:pPr lvl="1"/>
            <a:r>
              <a:rPr lang="en-US" b="1" dirty="0" err="1">
                <a:solidFill>
                  <a:srgbClr val="7F0055"/>
                </a:solidFill>
                <a:latin typeface="Consolas" panose="020B0609020204030204" pitchFamily="49" charset="0"/>
              </a:rPr>
              <a:t>boolean</a:t>
            </a:r>
            <a:r>
              <a:rPr lang="en-US" b="1" dirty="0">
                <a:solidFill>
                  <a:srgbClr val="000000"/>
                </a:solidFill>
                <a:latin typeface="Consolas" panose="020B0609020204030204" pitchFamily="49" charset="0"/>
              </a:rPr>
              <a:t> </a:t>
            </a:r>
            <a:r>
              <a:rPr lang="en-US" b="1" dirty="0" err="1" smtClean="0">
                <a:solidFill>
                  <a:srgbClr val="6A3E3E"/>
                </a:solidFill>
                <a:latin typeface="Consolas" panose="020B0609020204030204" pitchFamily="49" charset="0"/>
              </a:rPr>
              <a:t>isFound</a:t>
            </a:r>
            <a:r>
              <a:rPr lang="en-US" b="1" dirty="0" smtClean="0">
                <a:solidFill>
                  <a:srgbClr val="000000"/>
                </a:solidFill>
                <a:latin typeface="Consolas" panose="020B0609020204030204" pitchFamily="49" charset="0"/>
              </a:rPr>
              <a:t> </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false</a:t>
            </a:r>
            <a:r>
              <a:rPr lang="en-US" b="1" dirty="0">
                <a:solidFill>
                  <a:srgbClr val="000000"/>
                </a:solidFill>
                <a:latin typeface="Consolas" panose="020B0609020204030204" pitchFamily="49" charset="0"/>
              </a:rPr>
              <a:t>;</a:t>
            </a:r>
          </a:p>
          <a:p>
            <a:pPr lvl="1"/>
            <a:endParaRPr lang="en-US" dirty="0">
              <a:latin typeface="Consolas" panose="020B0609020204030204" pitchFamily="49" charset="0"/>
            </a:endParaRPr>
          </a:p>
        </p:txBody>
      </p:sp>
      <p:sp>
        <p:nvSpPr>
          <p:cNvPr id="5" name="TextBox 4"/>
          <p:cNvSpPr txBox="1"/>
          <p:nvPr/>
        </p:nvSpPr>
        <p:spPr>
          <a:xfrm>
            <a:off x="5381897" y="711201"/>
            <a:ext cx="6810103" cy="5909310"/>
          </a:xfrm>
          <a:prstGeom prst="rect">
            <a:avLst/>
          </a:prstGeom>
          <a:noFill/>
          <a:ln w="19050">
            <a:solidFill>
              <a:schemeClr val="accent1"/>
            </a:solidFill>
            <a:prstDash val="dash"/>
          </a:ln>
        </p:spPr>
        <p:txBody>
          <a:bodyPr wrap="square" rtlCol="0">
            <a:spAutoFit/>
          </a:bodyPr>
          <a:lstStyle/>
          <a:p>
            <a:pPr lvl="1"/>
            <a:r>
              <a:rPr lang="en-US" b="1" dirty="0" smtClean="0">
                <a:solidFill>
                  <a:srgbClr val="7F0055"/>
                </a:solidFill>
                <a:latin typeface="Consolas" panose="020B0609020204030204" pitchFamily="49" charset="0"/>
              </a:rPr>
              <a:t>while</a:t>
            </a:r>
            <a:r>
              <a:rPr lang="en-US" b="1" dirty="0" smtClean="0">
                <a:solidFill>
                  <a:srgbClr val="000000"/>
                </a:solidFill>
                <a:latin typeface="Consolas" panose="020B0609020204030204" pitchFamily="49" charset="0"/>
              </a:rPr>
              <a:t>(</a:t>
            </a:r>
            <a:r>
              <a:rPr lang="en-US" b="1" dirty="0" smtClean="0">
                <a:solidFill>
                  <a:srgbClr val="6A3E3E"/>
                </a:solidFill>
                <a:latin typeface="Consolas" panose="020B0609020204030204" pitchFamily="49" charset="0"/>
              </a:rPr>
              <a:t>high</a:t>
            </a:r>
            <a:r>
              <a:rPr lang="en-US" b="1" dirty="0" smtClean="0">
                <a:solidFill>
                  <a:srgbClr val="000000"/>
                </a:solidFill>
                <a:latin typeface="Consolas" panose="020B0609020204030204" pitchFamily="49" charset="0"/>
              </a:rPr>
              <a:t>&gt;=</a:t>
            </a:r>
            <a:r>
              <a:rPr lang="en-US" b="1" dirty="0" smtClean="0">
                <a:solidFill>
                  <a:srgbClr val="6A3E3E"/>
                </a:solidFill>
                <a:latin typeface="Consolas" panose="020B0609020204030204" pitchFamily="49" charset="0"/>
              </a:rPr>
              <a:t>low</a:t>
            </a:r>
            <a:r>
              <a:rPr lang="en-US" b="1" dirty="0" smtClean="0">
                <a:solidFill>
                  <a:srgbClr val="000000"/>
                </a:solidFill>
                <a:latin typeface="Consolas" panose="020B0609020204030204" pitchFamily="49" charset="0"/>
              </a:rPr>
              <a:t>) {</a:t>
            </a:r>
          </a:p>
          <a:p>
            <a:pPr lvl="2"/>
            <a:r>
              <a:rPr lang="en-US" b="1" dirty="0" err="1" smtClean="0">
                <a:solidFill>
                  <a:srgbClr val="7F0055"/>
                </a:solidFill>
                <a:latin typeface="Consolas" panose="020B0609020204030204" pitchFamily="49" charset="0"/>
              </a:rPr>
              <a:t>int</a:t>
            </a:r>
            <a:r>
              <a:rPr lang="en-US" b="1" dirty="0" smtClean="0">
                <a:solidFill>
                  <a:srgbClr val="000000"/>
                </a:solidFill>
                <a:latin typeface="Consolas" panose="020B0609020204030204" pitchFamily="49" charset="0"/>
              </a:rPr>
              <a:t> </a:t>
            </a:r>
            <a:r>
              <a:rPr lang="en-US" b="1" dirty="0" smtClean="0">
                <a:solidFill>
                  <a:srgbClr val="6A3E3E"/>
                </a:solidFill>
                <a:latin typeface="Consolas" panose="020B0609020204030204" pitchFamily="49" charset="0"/>
              </a:rPr>
              <a:t>mid</a:t>
            </a:r>
            <a:r>
              <a:rPr lang="en-US" b="1" dirty="0" smtClean="0">
                <a:solidFill>
                  <a:srgbClr val="000000"/>
                </a:solidFill>
                <a:latin typeface="Consolas" panose="020B0609020204030204" pitchFamily="49" charset="0"/>
              </a:rPr>
              <a:t> = (</a:t>
            </a:r>
            <a:r>
              <a:rPr lang="en-US" b="1" dirty="0" smtClean="0">
                <a:solidFill>
                  <a:srgbClr val="6A3E3E"/>
                </a:solidFill>
                <a:latin typeface="Consolas" panose="020B0609020204030204" pitchFamily="49" charset="0"/>
              </a:rPr>
              <a:t>high</a:t>
            </a:r>
            <a:r>
              <a:rPr lang="en-US" b="1" dirty="0" smtClean="0">
                <a:solidFill>
                  <a:srgbClr val="000000"/>
                </a:solidFill>
                <a:latin typeface="Consolas" panose="020B0609020204030204" pitchFamily="49" charset="0"/>
              </a:rPr>
              <a:t> + </a:t>
            </a:r>
            <a:r>
              <a:rPr lang="en-US" b="1" dirty="0" smtClean="0">
                <a:solidFill>
                  <a:srgbClr val="6A3E3E"/>
                </a:solidFill>
                <a:latin typeface="Consolas" panose="020B0609020204030204" pitchFamily="49" charset="0"/>
              </a:rPr>
              <a:t>low</a:t>
            </a:r>
            <a:r>
              <a:rPr lang="en-US" b="1" dirty="0" smtClean="0">
                <a:solidFill>
                  <a:srgbClr val="000000"/>
                </a:solidFill>
                <a:latin typeface="Consolas" panose="020B0609020204030204" pitchFamily="49" charset="0"/>
              </a:rPr>
              <a:t>) / 2 ;</a:t>
            </a:r>
          </a:p>
          <a:p>
            <a:pPr lvl="2"/>
            <a:r>
              <a:rPr lang="en-US" b="1" dirty="0" smtClean="0">
                <a:solidFill>
                  <a:srgbClr val="7F0055"/>
                </a:solidFill>
                <a:latin typeface="Consolas" panose="020B0609020204030204" pitchFamily="49" charset="0"/>
              </a:rPr>
              <a:t>if</a:t>
            </a:r>
            <a:r>
              <a:rPr lang="en-US" b="1" dirty="0" smtClean="0">
                <a:solidFill>
                  <a:srgbClr val="000000"/>
                </a:solidFill>
                <a:latin typeface="Consolas" panose="020B0609020204030204" pitchFamily="49" charset="0"/>
              </a:rPr>
              <a:t>(</a:t>
            </a:r>
            <a:r>
              <a:rPr lang="en-US" b="1" dirty="0" err="1" smtClean="0">
                <a:solidFill>
                  <a:srgbClr val="6A3E3E"/>
                </a:solidFill>
                <a:latin typeface="Consolas" panose="020B0609020204030204" pitchFamily="49" charset="0"/>
              </a:rPr>
              <a:t>searchNumber</a:t>
            </a:r>
            <a:r>
              <a:rPr lang="en-US" b="1" dirty="0" smtClean="0">
                <a:solidFill>
                  <a:srgbClr val="000000"/>
                </a:solidFill>
                <a:latin typeface="Consolas" panose="020B0609020204030204" pitchFamily="49" charset="0"/>
              </a:rPr>
              <a:t> &lt; </a:t>
            </a:r>
            <a:r>
              <a:rPr lang="en-US" b="1" dirty="0" err="1" smtClean="0">
                <a:solidFill>
                  <a:srgbClr val="6A3E3E"/>
                </a:solidFill>
                <a:latin typeface="Consolas" panose="020B0609020204030204" pitchFamily="49" charset="0"/>
              </a:rPr>
              <a:t>myArray</a:t>
            </a:r>
            <a:r>
              <a:rPr lang="en-US" b="1" dirty="0" smtClean="0">
                <a:solidFill>
                  <a:srgbClr val="000000"/>
                </a:solidFill>
                <a:latin typeface="Consolas" panose="020B0609020204030204" pitchFamily="49" charset="0"/>
              </a:rPr>
              <a:t>[</a:t>
            </a:r>
            <a:r>
              <a:rPr lang="en-US" b="1" dirty="0" smtClean="0">
                <a:solidFill>
                  <a:srgbClr val="6A3E3E"/>
                </a:solidFill>
                <a:latin typeface="Consolas" panose="020B0609020204030204" pitchFamily="49" charset="0"/>
              </a:rPr>
              <a:t>mid</a:t>
            </a:r>
            <a:r>
              <a:rPr lang="en-US" b="1" dirty="0" smtClean="0">
                <a:solidFill>
                  <a:srgbClr val="000000"/>
                </a:solidFill>
                <a:latin typeface="Consolas" panose="020B0609020204030204" pitchFamily="49" charset="0"/>
              </a:rPr>
              <a:t>]) {</a:t>
            </a:r>
          </a:p>
          <a:p>
            <a:pPr lvl="2"/>
            <a:r>
              <a:rPr lang="en-US" dirty="0" smtClean="0">
                <a:solidFill>
                  <a:srgbClr val="6A3E3E"/>
                </a:solidFill>
                <a:latin typeface="Consolas" panose="020B0609020204030204" pitchFamily="49" charset="0"/>
              </a:rPr>
              <a:t>	high</a:t>
            </a:r>
            <a:r>
              <a:rPr lang="en-US" dirty="0" smtClean="0">
                <a:solidFill>
                  <a:srgbClr val="000000"/>
                </a:solidFill>
                <a:latin typeface="Consolas" panose="020B0609020204030204" pitchFamily="49" charset="0"/>
              </a:rPr>
              <a:t> = </a:t>
            </a:r>
            <a:r>
              <a:rPr lang="en-US" dirty="0" smtClean="0">
                <a:solidFill>
                  <a:srgbClr val="6A3E3E"/>
                </a:solidFill>
                <a:latin typeface="Consolas" panose="020B0609020204030204" pitchFamily="49" charset="0"/>
              </a:rPr>
              <a:t>mid</a:t>
            </a:r>
            <a:r>
              <a:rPr lang="en-US" dirty="0" smtClean="0">
                <a:solidFill>
                  <a:srgbClr val="000000"/>
                </a:solidFill>
                <a:latin typeface="Consolas" panose="020B0609020204030204" pitchFamily="49" charset="0"/>
              </a:rPr>
              <a:t> - 1;</a:t>
            </a:r>
          </a:p>
          <a:p>
            <a:pPr lvl="2"/>
            <a:r>
              <a:rPr lang="en-US" dirty="0" smtClean="0">
                <a:solidFill>
                  <a:srgbClr val="000000"/>
                </a:solidFill>
                <a:latin typeface="Consolas" panose="020B0609020204030204" pitchFamily="49" charset="0"/>
              </a:rPr>
              <a:t>}</a:t>
            </a:r>
          </a:p>
          <a:p>
            <a:pPr lvl="2"/>
            <a:r>
              <a:rPr lang="en-US" b="1" dirty="0" smtClean="0">
                <a:solidFill>
                  <a:srgbClr val="7F0055"/>
                </a:solidFill>
                <a:latin typeface="Consolas" panose="020B0609020204030204" pitchFamily="49" charset="0"/>
              </a:rPr>
              <a:t>else</a:t>
            </a:r>
            <a:r>
              <a:rPr lang="en-US" b="1" dirty="0" smtClean="0">
                <a:solidFill>
                  <a:srgbClr val="000000"/>
                </a:solidFill>
                <a:latin typeface="Consolas" panose="020B0609020204030204" pitchFamily="49" charset="0"/>
              </a:rPr>
              <a:t> </a:t>
            </a:r>
            <a:r>
              <a:rPr lang="en-US" b="1" dirty="0" smtClean="0">
                <a:solidFill>
                  <a:srgbClr val="7F0055"/>
                </a:solidFill>
                <a:latin typeface="Consolas" panose="020B0609020204030204" pitchFamily="49" charset="0"/>
              </a:rPr>
              <a:t>if</a:t>
            </a:r>
            <a:r>
              <a:rPr lang="en-US" b="1" dirty="0" smtClean="0">
                <a:solidFill>
                  <a:srgbClr val="000000"/>
                </a:solidFill>
                <a:latin typeface="Consolas" panose="020B0609020204030204" pitchFamily="49" charset="0"/>
              </a:rPr>
              <a:t>(</a:t>
            </a:r>
            <a:r>
              <a:rPr lang="en-US" b="1" dirty="0" err="1" smtClean="0">
                <a:solidFill>
                  <a:srgbClr val="6A3E3E"/>
                </a:solidFill>
                <a:latin typeface="Consolas" panose="020B0609020204030204" pitchFamily="49" charset="0"/>
              </a:rPr>
              <a:t>searchNumber</a:t>
            </a:r>
            <a:r>
              <a:rPr lang="en-US" b="1" dirty="0" smtClean="0">
                <a:solidFill>
                  <a:srgbClr val="000000"/>
                </a:solidFill>
                <a:latin typeface="Consolas" panose="020B0609020204030204" pitchFamily="49" charset="0"/>
              </a:rPr>
              <a:t> == </a:t>
            </a:r>
            <a:r>
              <a:rPr lang="en-US" b="1" dirty="0" err="1" smtClean="0">
                <a:solidFill>
                  <a:srgbClr val="6A3E3E"/>
                </a:solidFill>
                <a:latin typeface="Consolas" panose="020B0609020204030204" pitchFamily="49" charset="0"/>
              </a:rPr>
              <a:t>myArray</a:t>
            </a:r>
            <a:r>
              <a:rPr lang="en-US" b="1" dirty="0" smtClean="0">
                <a:solidFill>
                  <a:srgbClr val="000000"/>
                </a:solidFill>
                <a:latin typeface="Consolas" panose="020B0609020204030204" pitchFamily="49" charset="0"/>
              </a:rPr>
              <a:t>[</a:t>
            </a:r>
            <a:r>
              <a:rPr lang="en-US" b="1" dirty="0" smtClean="0">
                <a:solidFill>
                  <a:srgbClr val="6A3E3E"/>
                </a:solidFill>
                <a:latin typeface="Consolas" panose="020B0609020204030204" pitchFamily="49" charset="0"/>
              </a:rPr>
              <a:t>mid</a:t>
            </a:r>
            <a:r>
              <a:rPr lang="en-US" b="1" dirty="0" smtClean="0">
                <a:solidFill>
                  <a:srgbClr val="000000"/>
                </a:solidFill>
                <a:latin typeface="Consolas" panose="020B0609020204030204" pitchFamily="49" charset="0"/>
              </a:rPr>
              <a:t>]) {</a:t>
            </a:r>
          </a:p>
          <a:p>
            <a:pPr lvl="3"/>
            <a:r>
              <a:rPr lang="en-US" dirty="0" err="1" smtClean="0">
                <a:solidFill>
                  <a:srgbClr val="000000"/>
                </a:solidFill>
                <a:latin typeface="Consolas" panose="020B0609020204030204" pitchFamily="49" charset="0"/>
              </a:rPr>
              <a:t>System.</a:t>
            </a:r>
            <a:r>
              <a:rPr lang="en-US" b="1" i="1" dirty="0" err="1" smtClean="0">
                <a:solidFill>
                  <a:srgbClr val="0000C0"/>
                </a:solidFill>
                <a:latin typeface="Consolas" panose="020B0609020204030204" pitchFamily="49" charset="0"/>
              </a:rPr>
              <a:t>out</a:t>
            </a:r>
            <a:r>
              <a:rPr lang="en-US" b="1" i="1" dirty="0" err="1" smtClean="0">
                <a:solidFill>
                  <a:srgbClr val="000000"/>
                </a:solidFill>
                <a:latin typeface="Consolas" panose="020B0609020204030204" pitchFamily="49" charset="0"/>
              </a:rPr>
              <a:t>.println</a:t>
            </a:r>
            <a:r>
              <a:rPr lang="en-US" b="1" i="1" dirty="0" smtClean="0">
                <a:solidFill>
                  <a:srgbClr val="000000"/>
                </a:solidFill>
                <a:latin typeface="Consolas" panose="020B0609020204030204" pitchFamily="49" charset="0"/>
              </a:rPr>
              <a:t>(</a:t>
            </a:r>
            <a:r>
              <a:rPr lang="en-US" b="1" i="1" dirty="0" smtClean="0">
                <a:solidFill>
                  <a:srgbClr val="2A00FF"/>
                </a:solidFill>
                <a:latin typeface="Consolas" panose="020B0609020204030204" pitchFamily="49" charset="0"/>
              </a:rPr>
              <a:t>"Found at = "</a:t>
            </a:r>
            <a:r>
              <a:rPr lang="en-US" b="1" i="1" dirty="0" smtClean="0">
                <a:solidFill>
                  <a:srgbClr val="000000"/>
                </a:solidFill>
                <a:latin typeface="Consolas" panose="020B0609020204030204" pitchFamily="49" charset="0"/>
              </a:rPr>
              <a:t>+</a:t>
            </a:r>
            <a:r>
              <a:rPr lang="en-US" b="1" i="1" dirty="0" smtClean="0">
                <a:solidFill>
                  <a:srgbClr val="6A3E3E"/>
                </a:solidFill>
                <a:latin typeface="Consolas" panose="020B0609020204030204" pitchFamily="49" charset="0"/>
              </a:rPr>
              <a:t>mid</a:t>
            </a:r>
            <a:r>
              <a:rPr lang="en-US" b="1" i="1" dirty="0" smtClean="0">
                <a:solidFill>
                  <a:srgbClr val="000000"/>
                </a:solidFill>
                <a:latin typeface="Consolas" panose="020B0609020204030204" pitchFamily="49" charset="0"/>
              </a:rPr>
              <a:t>);</a:t>
            </a:r>
          </a:p>
          <a:p>
            <a:pPr lvl="3"/>
            <a:r>
              <a:rPr lang="en-US" dirty="0" err="1" smtClean="0">
                <a:solidFill>
                  <a:srgbClr val="6A3E3E"/>
                </a:solidFill>
                <a:latin typeface="Consolas" panose="020B0609020204030204" pitchFamily="49" charset="0"/>
              </a:rPr>
              <a:t>isFound</a:t>
            </a:r>
            <a:r>
              <a:rPr lang="en-US" dirty="0" smtClean="0">
                <a:solidFill>
                  <a:srgbClr val="000000"/>
                </a:solidFill>
                <a:latin typeface="Consolas" panose="020B0609020204030204" pitchFamily="49" charset="0"/>
              </a:rPr>
              <a:t> = </a:t>
            </a:r>
            <a:r>
              <a:rPr lang="en-US" b="1" dirty="0" smtClean="0">
                <a:solidFill>
                  <a:srgbClr val="7F0055"/>
                </a:solidFill>
                <a:latin typeface="Consolas" panose="020B0609020204030204" pitchFamily="49" charset="0"/>
              </a:rPr>
              <a:t>true</a:t>
            </a:r>
            <a:r>
              <a:rPr lang="en-US" b="1" dirty="0" smtClean="0">
                <a:solidFill>
                  <a:srgbClr val="000000"/>
                </a:solidFill>
                <a:latin typeface="Consolas" panose="020B0609020204030204" pitchFamily="49" charset="0"/>
              </a:rPr>
              <a:t>;</a:t>
            </a:r>
          </a:p>
          <a:p>
            <a:pPr lvl="3"/>
            <a:r>
              <a:rPr lang="en-US" b="1" dirty="0" smtClean="0">
                <a:solidFill>
                  <a:srgbClr val="7F0055"/>
                </a:solidFill>
                <a:latin typeface="Consolas" panose="020B0609020204030204" pitchFamily="49" charset="0"/>
              </a:rPr>
              <a:t>break</a:t>
            </a:r>
            <a:r>
              <a:rPr lang="en-US" b="1" dirty="0" smtClean="0">
                <a:solidFill>
                  <a:srgbClr val="000000"/>
                </a:solidFill>
                <a:latin typeface="Consolas" panose="020B0609020204030204" pitchFamily="49" charset="0"/>
              </a:rPr>
              <a:t>;</a:t>
            </a:r>
          </a:p>
          <a:p>
            <a:pPr lvl="2"/>
            <a:r>
              <a:rPr lang="en-US" dirty="0" smtClean="0">
                <a:solidFill>
                  <a:srgbClr val="000000"/>
                </a:solidFill>
                <a:latin typeface="Consolas" panose="020B0609020204030204" pitchFamily="49" charset="0"/>
              </a:rPr>
              <a:t>}</a:t>
            </a:r>
          </a:p>
          <a:p>
            <a:pPr lvl="2"/>
            <a:r>
              <a:rPr lang="en-US" b="1" dirty="0" smtClean="0">
                <a:solidFill>
                  <a:srgbClr val="7F0055"/>
                </a:solidFill>
                <a:latin typeface="Consolas" panose="020B0609020204030204" pitchFamily="49" charset="0"/>
              </a:rPr>
              <a:t>else</a:t>
            </a:r>
            <a:r>
              <a:rPr lang="en-US" b="1" dirty="0" smtClean="0">
                <a:solidFill>
                  <a:srgbClr val="000000"/>
                </a:solidFill>
                <a:latin typeface="Consolas" panose="020B0609020204030204" pitchFamily="49" charset="0"/>
              </a:rPr>
              <a:t> {</a:t>
            </a:r>
          </a:p>
          <a:p>
            <a:pPr lvl="2"/>
            <a:r>
              <a:rPr lang="en-US" dirty="0" smtClean="0">
                <a:solidFill>
                  <a:srgbClr val="6A3E3E"/>
                </a:solidFill>
                <a:latin typeface="Consolas" panose="020B0609020204030204" pitchFamily="49" charset="0"/>
              </a:rPr>
              <a:t>	low</a:t>
            </a:r>
            <a:r>
              <a:rPr lang="en-US" dirty="0" smtClean="0">
                <a:solidFill>
                  <a:srgbClr val="000000"/>
                </a:solidFill>
                <a:latin typeface="Consolas" panose="020B0609020204030204" pitchFamily="49" charset="0"/>
              </a:rPr>
              <a:t> = </a:t>
            </a:r>
            <a:r>
              <a:rPr lang="en-US" dirty="0" smtClean="0">
                <a:solidFill>
                  <a:srgbClr val="6A3E3E"/>
                </a:solidFill>
                <a:latin typeface="Consolas" panose="020B0609020204030204" pitchFamily="49" charset="0"/>
              </a:rPr>
              <a:t>mid</a:t>
            </a:r>
            <a:r>
              <a:rPr lang="en-US" dirty="0" smtClean="0">
                <a:solidFill>
                  <a:srgbClr val="000000"/>
                </a:solidFill>
                <a:latin typeface="Consolas" panose="020B0609020204030204" pitchFamily="49" charset="0"/>
              </a:rPr>
              <a:t> + 1;</a:t>
            </a:r>
          </a:p>
          <a:p>
            <a:pPr lvl="2"/>
            <a:r>
              <a:rPr lang="en-US" dirty="0" smtClean="0">
                <a:solidFill>
                  <a:srgbClr val="000000"/>
                </a:solidFill>
                <a:latin typeface="Consolas" panose="020B0609020204030204" pitchFamily="49" charset="0"/>
              </a:rPr>
              <a:t>}</a:t>
            </a:r>
          </a:p>
          <a:p>
            <a:pPr lvl="1"/>
            <a:r>
              <a:rPr lang="en-US" dirty="0" smtClean="0">
                <a:solidFill>
                  <a:srgbClr val="000000"/>
                </a:solidFill>
                <a:latin typeface="Consolas" panose="020B0609020204030204" pitchFamily="49" charset="0"/>
              </a:rPr>
              <a:t>}</a:t>
            </a:r>
          </a:p>
          <a:p>
            <a:pPr lvl="1"/>
            <a:endParaRPr lang="en-US" dirty="0" smtClean="0">
              <a:latin typeface="Consolas" panose="020B0609020204030204" pitchFamily="49" charset="0"/>
            </a:endParaRPr>
          </a:p>
          <a:p>
            <a:pPr lvl="1"/>
            <a:r>
              <a:rPr lang="en-US" b="1" dirty="0" smtClean="0">
                <a:solidFill>
                  <a:srgbClr val="7F0055"/>
                </a:solidFill>
                <a:latin typeface="Consolas" panose="020B0609020204030204" pitchFamily="49" charset="0"/>
              </a:rPr>
              <a:t>if</a:t>
            </a:r>
            <a:r>
              <a:rPr lang="en-US" b="1" dirty="0" smtClean="0">
                <a:solidFill>
                  <a:srgbClr val="000000"/>
                </a:solidFill>
                <a:latin typeface="Consolas" panose="020B0609020204030204" pitchFamily="49" charset="0"/>
              </a:rPr>
              <a:t>(!</a:t>
            </a:r>
            <a:r>
              <a:rPr lang="en-US" b="1" dirty="0" err="1" smtClean="0">
                <a:solidFill>
                  <a:srgbClr val="6A3E3E"/>
                </a:solidFill>
                <a:latin typeface="Consolas" panose="020B0609020204030204" pitchFamily="49" charset="0"/>
              </a:rPr>
              <a:t>isFound</a:t>
            </a:r>
            <a:r>
              <a:rPr lang="en-US" b="1" dirty="0" smtClean="0">
                <a:solidFill>
                  <a:srgbClr val="000000"/>
                </a:solidFill>
                <a:latin typeface="Consolas" panose="020B0609020204030204" pitchFamily="49" charset="0"/>
              </a:rPr>
              <a:t>) {</a:t>
            </a:r>
          </a:p>
          <a:p>
            <a:pPr lvl="1"/>
            <a:r>
              <a:rPr lang="en-US" dirty="0" smtClean="0">
                <a:solidFill>
                  <a:srgbClr val="000000"/>
                </a:solidFill>
                <a:latin typeface="Consolas" panose="020B0609020204030204" pitchFamily="49" charset="0"/>
              </a:rPr>
              <a:t>	</a:t>
            </a:r>
            <a:r>
              <a:rPr lang="en-US" dirty="0" err="1" smtClean="0">
                <a:solidFill>
                  <a:srgbClr val="000000"/>
                </a:solidFill>
                <a:latin typeface="Consolas" panose="020B0609020204030204" pitchFamily="49" charset="0"/>
              </a:rPr>
              <a:t>System.</a:t>
            </a:r>
            <a:r>
              <a:rPr lang="en-US" b="1" i="1" dirty="0" err="1" smtClean="0">
                <a:solidFill>
                  <a:srgbClr val="0000C0"/>
                </a:solidFill>
                <a:latin typeface="Consolas" panose="020B0609020204030204" pitchFamily="49" charset="0"/>
              </a:rPr>
              <a:t>out</a:t>
            </a:r>
            <a:r>
              <a:rPr lang="en-US" b="1" i="1" dirty="0" err="1" smtClean="0">
                <a:solidFill>
                  <a:srgbClr val="000000"/>
                </a:solidFill>
                <a:latin typeface="Consolas" panose="020B0609020204030204" pitchFamily="49" charset="0"/>
              </a:rPr>
              <a:t>.println</a:t>
            </a:r>
            <a:endParaRPr lang="en-US" b="1" i="1" dirty="0" smtClean="0">
              <a:solidFill>
                <a:srgbClr val="000000"/>
              </a:solidFill>
              <a:latin typeface="Consolas" panose="020B0609020204030204" pitchFamily="49" charset="0"/>
            </a:endParaRPr>
          </a:p>
          <a:p>
            <a:pPr lvl="1"/>
            <a:r>
              <a:rPr lang="en-US" b="1" i="1" dirty="0">
                <a:solidFill>
                  <a:srgbClr val="000000"/>
                </a:solidFill>
                <a:latin typeface="Consolas" panose="020B0609020204030204" pitchFamily="49" charset="0"/>
              </a:rPr>
              <a:t>	</a:t>
            </a:r>
            <a:r>
              <a:rPr lang="en-US" b="1" i="1" dirty="0" smtClean="0">
                <a:solidFill>
                  <a:srgbClr val="000000"/>
                </a:solidFill>
                <a:latin typeface="Consolas" panose="020B0609020204030204" pitchFamily="49" charset="0"/>
              </a:rPr>
              <a:t>	(</a:t>
            </a:r>
            <a:r>
              <a:rPr lang="en-US" b="1" i="1" dirty="0" smtClean="0">
                <a:solidFill>
                  <a:srgbClr val="2A00FF"/>
                </a:solidFill>
                <a:latin typeface="Consolas" panose="020B0609020204030204" pitchFamily="49" charset="0"/>
              </a:rPr>
              <a:t>"Number does not exist in array"</a:t>
            </a:r>
            <a:r>
              <a:rPr lang="en-US" b="1" i="1" dirty="0" smtClean="0">
                <a:solidFill>
                  <a:srgbClr val="000000"/>
                </a:solidFill>
                <a:latin typeface="Consolas" panose="020B0609020204030204" pitchFamily="49" charset="0"/>
              </a:rPr>
              <a:t>);</a:t>
            </a:r>
          </a:p>
          <a:p>
            <a:pPr lvl="1"/>
            <a:r>
              <a:rPr lang="en-US" dirty="0" smtClean="0">
                <a:solidFill>
                  <a:srgbClr val="000000"/>
                </a:solidFill>
                <a:latin typeface="Consolas" panose="020B0609020204030204" pitchFamily="49" charset="0"/>
              </a:rPr>
              <a:t>}</a:t>
            </a:r>
            <a:endParaRPr lang="en-US" dirty="0">
              <a:latin typeface="Consolas" panose="020B0609020204030204" pitchFamily="49" charset="0"/>
            </a:endParaRPr>
          </a:p>
          <a:p>
            <a:r>
              <a:rPr lang="en-US" dirty="0" smtClean="0">
                <a:solidFill>
                  <a:srgbClr val="000000"/>
                </a:solidFill>
                <a:latin typeface="Consolas" panose="020B0609020204030204" pitchFamily="49" charset="0"/>
              </a:rPr>
              <a:t>}</a:t>
            </a:r>
            <a:endParaRPr lang="en-US" dirty="0" smtClean="0">
              <a:latin typeface="Consolas" panose="020B0609020204030204" pitchFamily="49" charset="0"/>
            </a:endParaRPr>
          </a:p>
          <a:p>
            <a:r>
              <a:rPr lang="en-US" dirty="0" smtClean="0">
                <a:solidFill>
                  <a:srgbClr val="000000"/>
                </a:solidFill>
                <a:latin typeface="Consolas" panose="020B0609020204030204" pitchFamily="49" charset="0"/>
              </a:rPr>
              <a:t>}</a:t>
            </a:r>
            <a:endParaRPr lang="en-US"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740174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
                                            <p:bg/>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5">
                                            <p:txEl>
                                              <p:pRg st="18" end="18"/>
                                            </p:txEl>
                                          </p:spTgt>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5">
                                            <p:txEl>
                                              <p:pRg st="19" end="19"/>
                                            </p:txEl>
                                          </p:spTgt>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5">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animBg="1"/>
      <p:bldP spid="5" grpId="0" uiExpand="1" build="p" bldLvl="5"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Sorting Array</a:t>
            </a:r>
            <a:endParaRPr lang="en-US" dirty="0"/>
          </a:p>
        </p:txBody>
      </p:sp>
      <p:sp>
        <p:nvSpPr>
          <p:cNvPr id="3" name="Content Placeholder 2"/>
          <p:cNvSpPr>
            <a:spLocks noGrp="1"/>
          </p:cNvSpPr>
          <p:nvPr>
            <p:ph idx="1"/>
          </p:nvPr>
        </p:nvSpPr>
        <p:spPr/>
        <p:txBody>
          <a:bodyPr/>
          <a:lstStyle/>
          <a:p>
            <a:r>
              <a:rPr lang="en-US" dirty="0"/>
              <a:t>Sorting, like searching, is a common task in computer programming. Many </a:t>
            </a:r>
            <a:r>
              <a:rPr lang="en-US" dirty="0" smtClean="0"/>
              <a:t>different algorithms </a:t>
            </a:r>
            <a:r>
              <a:rPr lang="en-US" dirty="0"/>
              <a:t>have been developed for sorting</a:t>
            </a:r>
            <a:r>
              <a:rPr lang="en-US" dirty="0" smtClean="0"/>
              <a:t>.</a:t>
            </a:r>
            <a:endParaRPr lang="en-US" dirty="0"/>
          </a:p>
          <a:p>
            <a:r>
              <a:rPr lang="en-US" dirty="0" smtClean="0"/>
              <a:t>There are many sorting techniques available, we are going to explore selection sort.</a:t>
            </a:r>
          </a:p>
          <a:p>
            <a:r>
              <a:rPr lang="en-US" dirty="0"/>
              <a:t>Selection </a:t>
            </a:r>
            <a:r>
              <a:rPr lang="en-US" dirty="0" smtClean="0"/>
              <a:t>sort</a:t>
            </a:r>
          </a:p>
          <a:p>
            <a:pPr lvl="1"/>
            <a:r>
              <a:rPr lang="en-US" dirty="0" smtClean="0"/>
              <a:t>finds </a:t>
            </a:r>
            <a:r>
              <a:rPr lang="en-US" dirty="0"/>
              <a:t>the </a:t>
            </a:r>
            <a:r>
              <a:rPr lang="en-US" dirty="0" smtClean="0"/>
              <a:t>smallest number </a:t>
            </a:r>
            <a:r>
              <a:rPr lang="en-US" dirty="0"/>
              <a:t>in the list and swaps it with the first element</a:t>
            </a:r>
            <a:r>
              <a:rPr lang="en-US" dirty="0" smtClean="0"/>
              <a:t>.</a:t>
            </a:r>
          </a:p>
          <a:p>
            <a:pPr lvl="1"/>
            <a:r>
              <a:rPr lang="en-US" dirty="0"/>
              <a:t>It then finds the smallest number remaining and swaps it with the second element, and so on, until only a single number remains.</a:t>
            </a:r>
          </a:p>
        </p:txBody>
      </p:sp>
      <p:pic>
        <p:nvPicPr>
          <p:cNvPr id="4" name="Untitled 1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51160" y="3782926"/>
            <a:ext cx="4724400" cy="2381250"/>
          </a:xfrm>
          <a:prstGeom prst="rect">
            <a:avLst/>
          </a:prstGeom>
        </p:spPr>
      </p:pic>
    </p:spTree>
    <p:extLst>
      <p:ext uri="{BB962C8B-B14F-4D97-AF65-F5344CB8AC3E}">
        <p14:creationId xmlns:p14="http://schemas.microsoft.com/office/powerpoint/2010/main" val="140811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9" restart="whenNotActive" fill="hold" evtFilter="cancelBubble" nodeType="interactiveSeq">
                <p:stCondLst>
                  <p:cond evt="onClick" delay="0">
                    <p:tgtEl>
                      <p:spTgt spid="4"/>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4"/>
                                        </p:tgtEl>
                                      </p:cBhvr>
                                    </p:cmd>
                                  </p:childTnLst>
                                </p:cTn>
                              </p:par>
                            </p:childTnLst>
                          </p:cTn>
                        </p:par>
                      </p:childTnLst>
                    </p:cTn>
                  </p:par>
                </p:childTnLst>
              </p:cTn>
              <p:nextCondLst>
                <p:cond evt="onClick" delay="0">
                  <p:tgtEl>
                    <p:spTgt spid="4"/>
                  </p:tgtEl>
                </p:cond>
              </p:nextCondLst>
            </p:seq>
            <p:video>
              <p:cMediaNode vol="80000">
                <p:cTn id="24" fill="hold" display="0">
                  <p:stCondLst>
                    <p:cond delay="indefinite"/>
                  </p:stCondLst>
                </p:cTn>
                <p:tgtEl>
                  <p:spTgt spid="4"/>
                </p:tgtEl>
              </p:cMediaNode>
            </p:video>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a:t>
            </a:r>
            <a:r>
              <a:rPr lang="en-US" dirty="0" smtClean="0"/>
              <a:t>JAVA (Cont.)</a:t>
            </a:r>
            <a:endParaRPr lang="en-US" dirty="0"/>
          </a:p>
        </p:txBody>
      </p:sp>
      <p:sp>
        <p:nvSpPr>
          <p:cNvPr id="4" name="Content Placeholder 2"/>
          <p:cNvSpPr>
            <a:spLocks noGrp="1"/>
          </p:cNvSpPr>
          <p:nvPr>
            <p:ph idx="1"/>
          </p:nvPr>
        </p:nvSpPr>
        <p:spPr>
          <a:xfrm>
            <a:off x="1562100" y="990599"/>
            <a:ext cx="10134600" cy="1066801"/>
          </a:xfrm>
          <a:prstGeom prst="roundRect">
            <a:avLst/>
          </a:prstGeom>
          <a:ln cap="sq">
            <a:solidFill>
              <a:schemeClr val="accent1">
                <a:shade val="50000"/>
              </a:schemeClr>
            </a:solidFill>
          </a:ln>
        </p:spPr>
        <p:txBody>
          <a:bodyPr>
            <a:noAutofit/>
          </a:bodyPr>
          <a:lstStyle/>
          <a:p>
            <a:pPr marL="0" indent="0" algn="just">
              <a:buNone/>
            </a:pPr>
            <a:r>
              <a:rPr lang="en-IN" sz="2200" dirty="0" smtClean="0">
                <a:solidFill>
                  <a:srgbClr val="C00000"/>
                </a:solidFill>
              </a:rPr>
              <a:t>Architectural Neutral: </a:t>
            </a:r>
            <a:r>
              <a:rPr lang="en-US" sz="2200" dirty="0"/>
              <a:t>Java is platform independent which means that any application written on one platform can be easily ported to another platform.</a:t>
            </a:r>
            <a:endParaRPr lang="en-IN" sz="2200" dirty="0" smtClean="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1000" y="990600"/>
            <a:ext cx="1066800" cy="10668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a:xfrm>
            <a:off x="1562100" y="2369740"/>
            <a:ext cx="10134600" cy="1066800"/>
          </a:xfrm>
          <a:prstGeom prst="roundRect">
            <a:avLst/>
          </a:prstGeom>
          <a:ln>
            <a:solidFill>
              <a:schemeClr val="accent1">
                <a:shade val="50000"/>
              </a:schemeClr>
            </a:solidFill>
          </a:ln>
        </p:spPr>
        <p:txBody>
          <a:bodyPr vert="horz" lIns="91440" tIns="45720" rIns="91440" bIns="45720" rtlCol="0">
            <a:noAutofit/>
          </a:bodyPr>
          <a:lstStyle>
            <a:lvl1pPr marL="342900" indent="-342900" algn="l" defTabSz="914400" rtl="0" eaLnBrk="1" latinLnBrk="0" hangingPunct="1">
              <a:lnSpc>
                <a:spcPct val="114000"/>
              </a:lnSpc>
              <a:spcBef>
                <a:spcPct val="20000"/>
              </a:spcBef>
              <a:buClrTx/>
              <a:buFont typeface="Wingdings" panose="05000000000000000000" pitchFamily="2" charset="2"/>
              <a:buChar char="§"/>
              <a:defRPr sz="2400" kern="1200">
                <a:solidFill>
                  <a:schemeClr val="tx1"/>
                </a:solidFill>
                <a:latin typeface="+mj-lt"/>
                <a:ea typeface="Times New Roman" panose="02020603050405020304" pitchFamily="18" charset="0"/>
                <a:cs typeface="Times New Roman" panose="02020603050405020304" pitchFamily="18" charset="0"/>
              </a:defRPr>
            </a:lvl1pPr>
            <a:lvl2pPr marL="742950" indent="-285750" algn="just" defTabSz="914400" rtl="0" eaLnBrk="1" latinLnBrk="0" hangingPunct="1">
              <a:lnSpc>
                <a:spcPct val="114000"/>
              </a:lnSpc>
              <a:spcBef>
                <a:spcPct val="20000"/>
              </a:spcBef>
              <a:buClrTx/>
              <a:buFont typeface="Arial" panose="020B0604020202020204" pitchFamily="34" charset="0"/>
              <a:buChar char="•"/>
              <a:defRPr sz="2000" kern="1200">
                <a:solidFill>
                  <a:schemeClr val="tx1"/>
                </a:solidFill>
                <a:latin typeface="+mj-lt"/>
                <a:ea typeface="Times New Roman" panose="02020603050405020304" pitchFamily="18" charset="0"/>
                <a:cs typeface="Times New Roman" panose="02020603050405020304" pitchFamily="18" charset="0"/>
              </a:defRPr>
            </a:lvl2pPr>
            <a:lvl3pPr marL="1143000" indent="-228600" algn="just" defTabSz="914400" rtl="0" eaLnBrk="1" latinLnBrk="0" hangingPunct="1">
              <a:lnSpc>
                <a:spcPct val="114000"/>
              </a:lnSpc>
              <a:spcBef>
                <a:spcPct val="20000"/>
              </a:spcBef>
              <a:buClrTx/>
              <a:buFont typeface="Arial" pitchFamily="34" charset="0"/>
              <a:buChar char="•"/>
              <a:defRPr sz="1800" kern="1200">
                <a:solidFill>
                  <a:schemeClr val="tx1"/>
                </a:solidFill>
                <a:latin typeface="+mj-lt"/>
                <a:ea typeface="Times New Roman" panose="02020603050405020304" pitchFamily="18" charset="0"/>
                <a:cs typeface="Times New Roman" panose="02020603050405020304" pitchFamily="18" charset="0"/>
              </a:defRPr>
            </a:lvl3pPr>
            <a:lvl4pPr marL="1600200" indent="-228600" algn="just" defTabSz="914400" rtl="0" eaLnBrk="1" latinLnBrk="0" hangingPunct="1">
              <a:lnSpc>
                <a:spcPct val="114000"/>
              </a:lnSpc>
              <a:spcBef>
                <a:spcPct val="20000"/>
              </a:spcBef>
              <a:buClrTx/>
              <a:buFont typeface="Arial" pitchFamily="34" charset="0"/>
              <a:buChar char="–"/>
              <a:defRPr sz="1600" kern="1200">
                <a:solidFill>
                  <a:schemeClr val="tx1"/>
                </a:solidFill>
                <a:latin typeface="+mj-lt"/>
                <a:ea typeface="Times New Roman" panose="02020603050405020304" pitchFamily="18" charset="0"/>
                <a:cs typeface="Times New Roman" panose="02020603050405020304" pitchFamily="18" charset="0"/>
              </a:defRPr>
            </a:lvl4pPr>
            <a:lvl5pPr marL="2057400" indent="-228600" algn="just" defTabSz="914400" rtl="0" eaLnBrk="1" latinLnBrk="0" hangingPunct="1">
              <a:lnSpc>
                <a:spcPct val="114000"/>
              </a:lnSpc>
              <a:spcBef>
                <a:spcPct val="20000"/>
              </a:spcBef>
              <a:buClrTx/>
              <a:buFont typeface="Arial" pitchFamily="34" charset="0"/>
              <a:buChar char="»"/>
              <a:defRPr sz="1600" kern="1200">
                <a:solidFill>
                  <a:schemeClr val="tx1"/>
                </a:solidFill>
                <a:latin typeface="+mj-lt"/>
                <a:ea typeface="Times New Roman" panose="02020603050405020304" pitchFamily="18" charset="0"/>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IN" sz="2200" dirty="0" smtClean="0">
                <a:solidFill>
                  <a:srgbClr val="C00000"/>
                </a:solidFill>
              </a:rPr>
              <a:t>Interpreted: </a:t>
            </a:r>
            <a:r>
              <a:rPr lang="en-US" sz="2200" dirty="0"/>
              <a:t>Java is compiled to </a:t>
            </a:r>
            <a:r>
              <a:rPr lang="en-US" sz="2200" dirty="0" err="1"/>
              <a:t>bytecodes</a:t>
            </a:r>
            <a:r>
              <a:rPr lang="en-US" sz="2200" dirty="0"/>
              <a:t>, which are interpreted by a Java run-time environment.</a:t>
            </a:r>
            <a:r>
              <a:rPr lang="en-IN" sz="2200" dirty="0" smtClean="0">
                <a:solidFill>
                  <a:srgbClr val="C00000"/>
                </a:solidFill>
              </a:rPr>
              <a:t> </a:t>
            </a:r>
            <a:endParaRPr lang="en-IN" sz="2200" dirty="0" smtClean="0"/>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1475" y="2402681"/>
            <a:ext cx="1066800" cy="106680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a:xfrm>
            <a:off x="1552575" y="3748880"/>
            <a:ext cx="10144125" cy="1385095"/>
          </a:xfrm>
          <a:prstGeom prst="roundRect">
            <a:avLst/>
          </a:prstGeom>
          <a:ln>
            <a:solidFill>
              <a:schemeClr val="accent1">
                <a:shade val="50000"/>
              </a:schemeClr>
            </a:solidFill>
          </a:ln>
        </p:spPr>
        <p:txBody>
          <a:bodyPr vert="horz" lIns="91440" tIns="45720" rIns="91440" bIns="45720" rtlCol="0">
            <a:noAutofit/>
          </a:bodyPr>
          <a:lstStyle>
            <a:lvl1pPr marL="342900" indent="-342900" algn="l" defTabSz="914400" rtl="0" eaLnBrk="1" latinLnBrk="0" hangingPunct="1">
              <a:lnSpc>
                <a:spcPct val="114000"/>
              </a:lnSpc>
              <a:spcBef>
                <a:spcPct val="20000"/>
              </a:spcBef>
              <a:buClrTx/>
              <a:buFont typeface="Wingdings" panose="05000000000000000000" pitchFamily="2" charset="2"/>
              <a:buChar char="§"/>
              <a:defRPr sz="2400" kern="1200">
                <a:solidFill>
                  <a:schemeClr val="tx1"/>
                </a:solidFill>
                <a:latin typeface="+mj-lt"/>
                <a:ea typeface="Times New Roman" panose="02020603050405020304" pitchFamily="18" charset="0"/>
                <a:cs typeface="Times New Roman" panose="02020603050405020304" pitchFamily="18" charset="0"/>
              </a:defRPr>
            </a:lvl1pPr>
            <a:lvl2pPr marL="742950" indent="-285750" algn="just" defTabSz="914400" rtl="0" eaLnBrk="1" latinLnBrk="0" hangingPunct="1">
              <a:lnSpc>
                <a:spcPct val="114000"/>
              </a:lnSpc>
              <a:spcBef>
                <a:spcPct val="20000"/>
              </a:spcBef>
              <a:buClrTx/>
              <a:buFont typeface="Arial" panose="020B0604020202020204" pitchFamily="34" charset="0"/>
              <a:buChar char="•"/>
              <a:defRPr sz="2000" kern="1200">
                <a:solidFill>
                  <a:schemeClr val="tx1"/>
                </a:solidFill>
                <a:latin typeface="+mj-lt"/>
                <a:ea typeface="Times New Roman" panose="02020603050405020304" pitchFamily="18" charset="0"/>
                <a:cs typeface="Times New Roman" panose="02020603050405020304" pitchFamily="18" charset="0"/>
              </a:defRPr>
            </a:lvl2pPr>
            <a:lvl3pPr marL="1143000" indent="-228600" algn="just" defTabSz="914400" rtl="0" eaLnBrk="1" latinLnBrk="0" hangingPunct="1">
              <a:lnSpc>
                <a:spcPct val="114000"/>
              </a:lnSpc>
              <a:spcBef>
                <a:spcPct val="20000"/>
              </a:spcBef>
              <a:buClrTx/>
              <a:buFont typeface="Arial" pitchFamily="34" charset="0"/>
              <a:buChar char="•"/>
              <a:defRPr sz="1800" kern="1200">
                <a:solidFill>
                  <a:schemeClr val="tx1"/>
                </a:solidFill>
                <a:latin typeface="+mj-lt"/>
                <a:ea typeface="Times New Roman" panose="02020603050405020304" pitchFamily="18" charset="0"/>
                <a:cs typeface="Times New Roman" panose="02020603050405020304" pitchFamily="18" charset="0"/>
              </a:defRPr>
            </a:lvl3pPr>
            <a:lvl4pPr marL="1600200" indent="-228600" algn="just" defTabSz="914400" rtl="0" eaLnBrk="1" latinLnBrk="0" hangingPunct="1">
              <a:lnSpc>
                <a:spcPct val="114000"/>
              </a:lnSpc>
              <a:spcBef>
                <a:spcPct val="20000"/>
              </a:spcBef>
              <a:buClrTx/>
              <a:buFont typeface="Arial" pitchFamily="34" charset="0"/>
              <a:buChar char="–"/>
              <a:defRPr sz="1600" kern="1200">
                <a:solidFill>
                  <a:schemeClr val="tx1"/>
                </a:solidFill>
                <a:latin typeface="+mj-lt"/>
                <a:ea typeface="Times New Roman" panose="02020603050405020304" pitchFamily="18" charset="0"/>
                <a:cs typeface="Times New Roman" panose="02020603050405020304" pitchFamily="18" charset="0"/>
              </a:defRPr>
            </a:lvl4pPr>
            <a:lvl5pPr marL="2057400" indent="-228600" algn="just" defTabSz="914400" rtl="0" eaLnBrk="1" latinLnBrk="0" hangingPunct="1">
              <a:lnSpc>
                <a:spcPct val="114000"/>
              </a:lnSpc>
              <a:spcBef>
                <a:spcPct val="20000"/>
              </a:spcBef>
              <a:buClrTx/>
              <a:buFont typeface="Arial" pitchFamily="34" charset="0"/>
              <a:buChar char="»"/>
              <a:defRPr sz="1600" kern="1200">
                <a:solidFill>
                  <a:schemeClr val="tx1"/>
                </a:solidFill>
                <a:latin typeface="+mj-lt"/>
                <a:ea typeface="Times New Roman" panose="02020603050405020304" pitchFamily="18" charset="0"/>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200" dirty="0">
                <a:solidFill>
                  <a:srgbClr val="C00000"/>
                </a:solidFill>
              </a:rPr>
              <a:t>High Performance:</a:t>
            </a:r>
            <a:r>
              <a:rPr lang="en-US" sz="2200" dirty="0"/>
              <a:t> Java achieves high performance through the use of </a:t>
            </a:r>
            <a:r>
              <a:rPr lang="en-US" sz="2200" dirty="0" err="1"/>
              <a:t>bytecode</a:t>
            </a:r>
            <a:r>
              <a:rPr lang="en-US" sz="2200" dirty="0"/>
              <a:t> which can be easily translated into native machine code. With the use of JIT (Just-In-Time) compilers, Java enables high performance. </a:t>
            </a:r>
            <a:endParaRPr lang="en-IN" sz="2200" dirty="0" smtClean="0"/>
          </a:p>
        </p:txBody>
      </p:sp>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71475" y="3748880"/>
            <a:ext cx="1066800"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3762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bg/>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6" grpId="0" animBg="1"/>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 Sort (Example)</a:t>
            </a:r>
            <a:endParaRPr lang="en-US" dirty="0"/>
          </a:p>
        </p:txBody>
      </p:sp>
      <p:sp>
        <p:nvSpPr>
          <p:cNvPr id="4" name="TextBox 3"/>
          <p:cNvSpPr txBox="1"/>
          <p:nvPr/>
        </p:nvSpPr>
        <p:spPr>
          <a:xfrm>
            <a:off x="279400" y="850901"/>
            <a:ext cx="7289800" cy="5632311"/>
          </a:xfrm>
          <a:prstGeom prst="rect">
            <a:avLst/>
          </a:prstGeom>
          <a:noFill/>
          <a:ln w="19050">
            <a:solidFill>
              <a:schemeClr val="accent1"/>
            </a:solidFill>
            <a:prstDash val="dash"/>
          </a:ln>
        </p:spPr>
        <p:txBody>
          <a:bodyPr wrap="square" rtlCol="0">
            <a:spAutoFit/>
          </a:bodyPr>
          <a:lstStyle/>
          <a:p>
            <a:r>
              <a:rPr lang="en-US" b="1" dirty="0" err="1" smtClean="0">
                <a:solidFill>
                  <a:srgbClr val="7F0055"/>
                </a:solidFill>
                <a:latin typeface="Consolas" panose="020B0609020204030204" pitchFamily="49" charset="0"/>
              </a:rPr>
              <a:t>int</a:t>
            </a:r>
            <a:r>
              <a:rPr lang="en-US" b="1" dirty="0" smtClean="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a</a:t>
            </a:r>
            <a:r>
              <a:rPr lang="en-US" b="1" dirty="0">
                <a:solidFill>
                  <a:srgbClr val="000000"/>
                </a:solidFill>
                <a:latin typeface="Consolas" panose="020B0609020204030204" pitchFamily="49" charset="0"/>
              </a:rPr>
              <a:t>[] = { 5, 2, 9, 3, 4, 1, 8, 6, 7 };</a:t>
            </a:r>
          </a:p>
          <a:p>
            <a:r>
              <a:rPr lang="nn-NO" b="1" dirty="0">
                <a:solidFill>
                  <a:srgbClr val="7F0055"/>
                </a:solidFill>
                <a:latin typeface="Consolas" panose="020B0609020204030204" pitchFamily="49" charset="0"/>
              </a:rPr>
              <a:t>for</a:t>
            </a:r>
            <a:r>
              <a:rPr lang="nn-NO" b="1" dirty="0">
                <a:solidFill>
                  <a:srgbClr val="000000"/>
                </a:solidFill>
                <a:latin typeface="Consolas" panose="020B0609020204030204" pitchFamily="49" charset="0"/>
              </a:rPr>
              <a:t> (</a:t>
            </a:r>
            <a:r>
              <a:rPr lang="nn-NO" b="1" dirty="0">
                <a:solidFill>
                  <a:srgbClr val="7F0055"/>
                </a:solidFill>
                <a:latin typeface="Consolas" panose="020B0609020204030204" pitchFamily="49" charset="0"/>
              </a:rPr>
              <a:t>int</a:t>
            </a:r>
            <a:r>
              <a:rPr lang="nn-NO" b="1" dirty="0">
                <a:solidFill>
                  <a:srgbClr val="000000"/>
                </a:solidFill>
                <a:latin typeface="Consolas" panose="020B0609020204030204" pitchFamily="49" charset="0"/>
              </a:rPr>
              <a:t> </a:t>
            </a:r>
            <a:r>
              <a:rPr lang="nn-NO" b="1" dirty="0">
                <a:solidFill>
                  <a:srgbClr val="6A3E3E"/>
                </a:solidFill>
                <a:latin typeface="Consolas" panose="020B0609020204030204" pitchFamily="49" charset="0"/>
              </a:rPr>
              <a:t>i</a:t>
            </a:r>
            <a:r>
              <a:rPr lang="nn-NO" b="1" dirty="0">
                <a:solidFill>
                  <a:srgbClr val="000000"/>
                </a:solidFill>
                <a:latin typeface="Consolas" panose="020B0609020204030204" pitchFamily="49" charset="0"/>
              </a:rPr>
              <a:t> = 0; </a:t>
            </a:r>
            <a:r>
              <a:rPr lang="nn-NO" b="1" dirty="0">
                <a:solidFill>
                  <a:srgbClr val="6A3E3E"/>
                </a:solidFill>
                <a:latin typeface="Consolas" panose="020B0609020204030204" pitchFamily="49" charset="0"/>
              </a:rPr>
              <a:t>i</a:t>
            </a:r>
            <a:r>
              <a:rPr lang="nn-NO" b="1" dirty="0">
                <a:solidFill>
                  <a:srgbClr val="000000"/>
                </a:solidFill>
                <a:latin typeface="Consolas" panose="020B0609020204030204" pitchFamily="49" charset="0"/>
              </a:rPr>
              <a:t> &lt; </a:t>
            </a:r>
            <a:r>
              <a:rPr lang="nn-NO" b="1" dirty="0">
                <a:solidFill>
                  <a:srgbClr val="6A3E3E"/>
                </a:solidFill>
                <a:latin typeface="Consolas" panose="020B0609020204030204" pitchFamily="49" charset="0"/>
              </a:rPr>
              <a:t>a</a:t>
            </a:r>
            <a:r>
              <a:rPr lang="nn-NO" b="1" dirty="0">
                <a:solidFill>
                  <a:srgbClr val="000000"/>
                </a:solidFill>
                <a:latin typeface="Consolas" panose="020B0609020204030204" pitchFamily="49" charset="0"/>
              </a:rPr>
              <a:t>.</a:t>
            </a:r>
            <a:r>
              <a:rPr lang="nn-NO" b="1" dirty="0">
                <a:solidFill>
                  <a:srgbClr val="0000C0"/>
                </a:solidFill>
                <a:latin typeface="Consolas" panose="020B0609020204030204" pitchFamily="49" charset="0"/>
              </a:rPr>
              <a:t>length</a:t>
            </a:r>
            <a:r>
              <a:rPr lang="nn-NO" b="1" dirty="0">
                <a:solidFill>
                  <a:srgbClr val="000000"/>
                </a:solidFill>
                <a:latin typeface="Consolas" panose="020B0609020204030204" pitchFamily="49" charset="0"/>
              </a:rPr>
              <a:t> - 1; </a:t>
            </a:r>
            <a:r>
              <a:rPr lang="nn-NO" b="1" dirty="0">
                <a:solidFill>
                  <a:srgbClr val="6A3E3E"/>
                </a:solidFill>
                <a:latin typeface="Consolas" panose="020B0609020204030204" pitchFamily="49" charset="0"/>
              </a:rPr>
              <a:t>i</a:t>
            </a:r>
            <a:r>
              <a:rPr lang="nn-NO" b="1" dirty="0">
                <a:solidFill>
                  <a:srgbClr val="000000"/>
                </a:solidFill>
                <a:latin typeface="Consolas" panose="020B0609020204030204" pitchFamily="49" charset="0"/>
              </a:rPr>
              <a:t>++) {</a:t>
            </a:r>
          </a:p>
          <a:p>
            <a:pPr lvl="1"/>
            <a:r>
              <a:rPr lang="en-US" dirty="0">
                <a:solidFill>
                  <a:srgbClr val="3F7F5F"/>
                </a:solidFill>
                <a:latin typeface="Consolas" panose="020B0609020204030204" pitchFamily="49" charset="0"/>
              </a:rPr>
              <a:t>// Find the minimum in the list[i..a.length-1]</a:t>
            </a:r>
          </a:p>
          <a:p>
            <a:pPr lvl="1"/>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currentMin</a:t>
            </a:r>
            <a:r>
              <a:rPr lang="en-US" b="1" dirty="0">
                <a:solidFill>
                  <a:srgbClr val="000000"/>
                </a:solidFill>
                <a:latin typeface="Consolas" panose="020B0609020204030204" pitchFamily="49" charset="0"/>
              </a:rPr>
              <a:t> = </a:t>
            </a:r>
            <a:r>
              <a:rPr lang="en-US" b="1" dirty="0">
                <a:solidFill>
                  <a:srgbClr val="6A3E3E"/>
                </a:solidFill>
                <a:latin typeface="Consolas" panose="020B0609020204030204" pitchFamily="49" charset="0"/>
              </a:rPr>
              <a:t>a</a:t>
            </a:r>
            <a:r>
              <a:rPr lang="en-US" b="1" dirty="0">
                <a:solidFill>
                  <a:srgbClr val="000000"/>
                </a:solidFill>
                <a:latin typeface="Consolas" panose="020B0609020204030204" pitchFamily="49" charset="0"/>
              </a:rPr>
              <a:t>[</a:t>
            </a:r>
            <a:r>
              <a:rPr lang="en-US" b="1" dirty="0" err="1">
                <a:solidFill>
                  <a:srgbClr val="6A3E3E"/>
                </a:solidFill>
                <a:latin typeface="Consolas" panose="020B0609020204030204" pitchFamily="49" charset="0"/>
              </a:rPr>
              <a:t>i</a:t>
            </a:r>
            <a:r>
              <a:rPr lang="en-US" b="1" dirty="0">
                <a:solidFill>
                  <a:srgbClr val="000000"/>
                </a:solidFill>
                <a:latin typeface="Consolas" panose="020B0609020204030204" pitchFamily="49" charset="0"/>
              </a:rPr>
              <a:t>];</a:t>
            </a:r>
          </a:p>
          <a:p>
            <a:pPr lvl="1"/>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currentMinIndex</a:t>
            </a:r>
            <a:r>
              <a:rPr lang="en-US" b="1" dirty="0">
                <a:solidFill>
                  <a:srgbClr val="000000"/>
                </a:solidFill>
                <a:latin typeface="Consolas" panose="020B0609020204030204" pitchFamily="49" charset="0"/>
              </a:rPr>
              <a:t> = </a:t>
            </a:r>
            <a:r>
              <a:rPr lang="en-US" b="1" dirty="0" err="1" smtClean="0">
                <a:solidFill>
                  <a:srgbClr val="6A3E3E"/>
                </a:solidFill>
                <a:latin typeface="Consolas" panose="020B0609020204030204" pitchFamily="49" charset="0"/>
              </a:rPr>
              <a:t>i</a:t>
            </a:r>
            <a:r>
              <a:rPr lang="en-US" b="1" dirty="0" smtClean="0">
                <a:solidFill>
                  <a:srgbClr val="000000"/>
                </a:solidFill>
                <a:latin typeface="Consolas" panose="020B0609020204030204" pitchFamily="49" charset="0"/>
              </a:rPr>
              <a:t>;</a:t>
            </a:r>
            <a:endParaRPr lang="en-US" dirty="0">
              <a:latin typeface="Consolas" panose="020B0609020204030204" pitchFamily="49" charset="0"/>
            </a:endParaRPr>
          </a:p>
          <a:p>
            <a:pPr lvl="1"/>
            <a:r>
              <a:rPr lang="en-US" b="1" dirty="0">
                <a:solidFill>
                  <a:srgbClr val="7F0055"/>
                </a:solidFill>
                <a:latin typeface="Consolas" panose="020B0609020204030204" pitchFamily="49" charset="0"/>
              </a:rPr>
              <a:t>for</a:t>
            </a:r>
            <a:r>
              <a:rPr lang="en-US" b="1" dirty="0">
                <a:solidFill>
                  <a:srgbClr val="000000"/>
                </a:solidFill>
                <a:latin typeface="Consolas" panose="020B0609020204030204" pitchFamily="49" charset="0"/>
              </a:rPr>
              <a:t> (</a:t>
            </a:r>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j</a:t>
            </a:r>
            <a:r>
              <a:rPr lang="en-US" b="1" dirty="0">
                <a:solidFill>
                  <a:srgbClr val="000000"/>
                </a:solidFill>
                <a:latin typeface="Consolas" panose="020B0609020204030204" pitchFamily="49" charset="0"/>
              </a:rPr>
              <a:t> = </a:t>
            </a:r>
            <a:r>
              <a:rPr lang="en-US" b="1" dirty="0" err="1">
                <a:solidFill>
                  <a:srgbClr val="6A3E3E"/>
                </a:solidFill>
                <a:latin typeface="Consolas" panose="020B0609020204030204" pitchFamily="49" charset="0"/>
              </a:rPr>
              <a:t>i</a:t>
            </a:r>
            <a:r>
              <a:rPr lang="en-US" b="1" dirty="0">
                <a:solidFill>
                  <a:srgbClr val="000000"/>
                </a:solidFill>
                <a:latin typeface="Consolas" panose="020B0609020204030204" pitchFamily="49" charset="0"/>
              </a:rPr>
              <a:t> + 1; </a:t>
            </a:r>
            <a:r>
              <a:rPr lang="en-US" b="1" dirty="0">
                <a:solidFill>
                  <a:srgbClr val="6A3E3E"/>
                </a:solidFill>
                <a:latin typeface="Consolas" panose="020B0609020204030204" pitchFamily="49" charset="0"/>
              </a:rPr>
              <a:t>j</a:t>
            </a:r>
            <a:r>
              <a:rPr lang="en-US" b="1" dirty="0">
                <a:solidFill>
                  <a:srgbClr val="000000"/>
                </a:solidFill>
                <a:latin typeface="Consolas" panose="020B0609020204030204" pitchFamily="49" charset="0"/>
              </a:rPr>
              <a:t> &lt; </a:t>
            </a:r>
            <a:r>
              <a:rPr lang="en-US" b="1" dirty="0" err="1">
                <a:solidFill>
                  <a:srgbClr val="6A3E3E"/>
                </a:solidFill>
                <a:latin typeface="Consolas" panose="020B0609020204030204" pitchFamily="49" charset="0"/>
              </a:rPr>
              <a:t>a</a:t>
            </a:r>
            <a:r>
              <a:rPr lang="en-US" b="1" dirty="0" err="1">
                <a:solidFill>
                  <a:srgbClr val="000000"/>
                </a:solidFill>
                <a:latin typeface="Consolas" panose="020B0609020204030204" pitchFamily="49" charset="0"/>
              </a:rPr>
              <a:t>.</a:t>
            </a:r>
            <a:r>
              <a:rPr lang="en-US" b="1" dirty="0" err="1">
                <a:solidFill>
                  <a:srgbClr val="0000C0"/>
                </a:solidFill>
                <a:latin typeface="Consolas" panose="020B0609020204030204" pitchFamily="49" charset="0"/>
              </a:rPr>
              <a:t>length</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j</a:t>
            </a:r>
            <a:r>
              <a:rPr lang="en-US" b="1" dirty="0" err="1">
                <a:solidFill>
                  <a:srgbClr val="000000"/>
                </a:solidFill>
                <a:latin typeface="Consolas" panose="020B0609020204030204" pitchFamily="49" charset="0"/>
              </a:rPr>
              <a:t>++</a:t>
            </a:r>
            <a:r>
              <a:rPr lang="en-US" b="1" dirty="0">
                <a:solidFill>
                  <a:srgbClr val="000000"/>
                </a:solidFill>
                <a:latin typeface="Consolas" panose="020B0609020204030204" pitchFamily="49" charset="0"/>
              </a:rPr>
              <a:t>) {</a:t>
            </a:r>
          </a:p>
          <a:p>
            <a:pPr lvl="2"/>
            <a:r>
              <a:rPr lang="en-US" b="1" dirty="0">
                <a:solidFill>
                  <a:srgbClr val="7F0055"/>
                </a:solidFill>
                <a:latin typeface="Consolas" panose="020B0609020204030204" pitchFamily="49" charset="0"/>
              </a:rPr>
              <a:t>if</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currentMin</a:t>
            </a:r>
            <a:r>
              <a:rPr lang="en-US" b="1" dirty="0">
                <a:solidFill>
                  <a:srgbClr val="000000"/>
                </a:solidFill>
                <a:latin typeface="Consolas" panose="020B0609020204030204" pitchFamily="49" charset="0"/>
              </a:rPr>
              <a:t> &gt; </a:t>
            </a:r>
            <a:r>
              <a:rPr lang="en-US" b="1" dirty="0">
                <a:solidFill>
                  <a:srgbClr val="6A3E3E"/>
                </a:solidFill>
                <a:latin typeface="Consolas" panose="020B0609020204030204" pitchFamily="49" charset="0"/>
              </a:rPr>
              <a:t>a</a:t>
            </a:r>
            <a:r>
              <a:rPr lang="en-US" b="1" dirty="0">
                <a:solidFill>
                  <a:srgbClr val="000000"/>
                </a:solidFill>
                <a:latin typeface="Consolas" panose="020B0609020204030204" pitchFamily="49" charset="0"/>
              </a:rPr>
              <a:t>[</a:t>
            </a:r>
            <a:r>
              <a:rPr lang="en-US" b="1" dirty="0">
                <a:solidFill>
                  <a:srgbClr val="6A3E3E"/>
                </a:solidFill>
                <a:latin typeface="Consolas" panose="020B0609020204030204" pitchFamily="49" charset="0"/>
              </a:rPr>
              <a:t>j</a:t>
            </a:r>
            <a:r>
              <a:rPr lang="en-US" b="1" dirty="0">
                <a:solidFill>
                  <a:srgbClr val="000000"/>
                </a:solidFill>
                <a:latin typeface="Consolas" panose="020B0609020204030204" pitchFamily="49" charset="0"/>
              </a:rPr>
              <a:t>]) {</a:t>
            </a:r>
          </a:p>
          <a:p>
            <a:pPr lvl="3"/>
            <a:r>
              <a:rPr lang="en-US" dirty="0" err="1">
                <a:solidFill>
                  <a:srgbClr val="6A3E3E"/>
                </a:solidFill>
                <a:latin typeface="Consolas" panose="020B0609020204030204" pitchFamily="49" charset="0"/>
              </a:rPr>
              <a:t>currentMin</a:t>
            </a:r>
            <a:r>
              <a:rPr lang="en-US" dirty="0">
                <a:solidFill>
                  <a:srgbClr val="000000"/>
                </a:solidFill>
                <a:latin typeface="Consolas" panose="020B0609020204030204" pitchFamily="49" charset="0"/>
              </a:rPr>
              <a:t> = </a:t>
            </a:r>
            <a:r>
              <a:rPr lang="en-US" dirty="0">
                <a:solidFill>
                  <a:srgbClr val="6A3E3E"/>
                </a:solidFill>
                <a:latin typeface="Consolas" panose="020B0609020204030204" pitchFamily="49" charset="0"/>
              </a:rPr>
              <a:t>a</a:t>
            </a:r>
            <a:r>
              <a:rPr lang="en-US" dirty="0">
                <a:solidFill>
                  <a:srgbClr val="000000"/>
                </a:solidFill>
                <a:latin typeface="Consolas" panose="020B0609020204030204" pitchFamily="49" charset="0"/>
              </a:rPr>
              <a:t>[</a:t>
            </a:r>
            <a:r>
              <a:rPr lang="en-US" dirty="0">
                <a:solidFill>
                  <a:srgbClr val="6A3E3E"/>
                </a:solidFill>
                <a:latin typeface="Consolas" panose="020B0609020204030204" pitchFamily="49" charset="0"/>
              </a:rPr>
              <a:t>j</a:t>
            </a:r>
            <a:r>
              <a:rPr lang="en-US" dirty="0">
                <a:solidFill>
                  <a:srgbClr val="000000"/>
                </a:solidFill>
                <a:latin typeface="Consolas" panose="020B0609020204030204" pitchFamily="49" charset="0"/>
              </a:rPr>
              <a:t>];</a:t>
            </a:r>
          </a:p>
          <a:p>
            <a:pPr lvl="3"/>
            <a:r>
              <a:rPr lang="en-US" dirty="0" err="1">
                <a:solidFill>
                  <a:srgbClr val="6A3E3E"/>
                </a:solidFill>
                <a:latin typeface="Consolas" panose="020B0609020204030204" pitchFamily="49" charset="0"/>
              </a:rPr>
              <a:t>currentMinIndex</a:t>
            </a:r>
            <a:r>
              <a:rPr lang="en-US" dirty="0">
                <a:solidFill>
                  <a:srgbClr val="000000"/>
                </a:solidFill>
                <a:latin typeface="Consolas" panose="020B0609020204030204" pitchFamily="49" charset="0"/>
              </a:rPr>
              <a:t> = </a:t>
            </a:r>
            <a:r>
              <a:rPr lang="en-US" dirty="0">
                <a:solidFill>
                  <a:srgbClr val="6A3E3E"/>
                </a:solidFill>
                <a:latin typeface="Consolas" panose="020B0609020204030204" pitchFamily="49" charset="0"/>
              </a:rPr>
              <a:t>j</a:t>
            </a:r>
            <a:r>
              <a:rPr lang="en-US" dirty="0">
                <a:solidFill>
                  <a:srgbClr val="000000"/>
                </a:solidFill>
                <a:latin typeface="Consolas" panose="020B0609020204030204" pitchFamily="49" charset="0"/>
              </a:rPr>
              <a:t>;</a:t>
            </a:r>
          </a:p>
          <a:p>
            <a:pPr lvl="2"/>
            <a:r>
              <a:rPr lang="en-US" dirty="0">
                <a:solidFill>
                  <a:srgbClr val="000000"/>
                </a:solidFill>
                <a:latin typeface="Consolas" panose="020B0609020204030204" pitchFamily="49" charset="0"/>
              </a:rPr>
              <a:t>}</a:t>
            </a:r>
          </a:p>
          <a:p>
            <a:pPr lvl="1"/>
            <a:r>
              <a:rPr lang="en-US" dirty="0" smtClean="0">
                <a:solidFill>
                  <a:srgbClr val="000000"/>
                </a:solidFill>
                <a:latin typeface="Consolas" panose="020B0609020204030204" pitchFamily="49" charset="0"/>
              </a:rPr>
              <a:t>}</a:t>
            </a:r>
            <a:endParaRPr lang="en-US" dirty="0">
              <a:latin typeface="Consolas" panose="020B0609020204030204" pitchFamily="49" charset="0"/>
            </a:endParaRPr>
          </a:p>
          <a:p>
            <a:pPr lvl="1"/>
            <a:r>
              <a:rPr lang="en-US" dirty="0">
                <a:solidFill>
                  <a:srgbClr val="3F7F5F"/>
                </a:solidFill>
                <a:latin typeface="Consolas" panose="020B0609020204030204" pitchFamily="49" charset="0"/>
              </a:rPr>
              <a:t>// Swap a[</a:t>
            </a:r>
            <a:r>
              <a:rPr lang="en-US" dirty="0" err="1">
                <a:solidFill>
                  <a:srgbClr val="3F7F5F"/>
                </a:solidFill>
                <a:latin typeface="Consolas" panose="020B0609020204030204" pitchFamily="49" charset="0"/>
              </a:rPr>
              <a:t>i</a:t>
            </a:r>
            <a:r>
              <a:rPr lang="en-US" dirty="0">
                <a:solidFill>
                  <a:srgbClr val="3F7F5F"/>
                </a:solidFill>
                <a:latin typeface="Consolas" panose="020B0609020204030204" pitchFamily="49" charset="0"/>
              </a:rPr>
              <a:t>] with a[</a:t>
            </a:r>
            <a:r>
              <a:rPr lang="en-US" dirty="0" err="1">
                <a:solidFill>
                  <a:srgbClr val="3F7F5F"/>
                </a:solidFill>
                <a:latin typeface="Consolas" panose="020B0609020204030204" pitchFamily="49" charset="0"/>
              </a:rPr>
              <a:t>currentMinIndex</a:t>
            </a:r>
            <a:r>
              <a:rPr lang="en-US" dirty="0">
                <a:solidFill>
                  <a:srgbClr val="3F7F5F"/>
                </a:solidFill>
                <a:latin typeface="Consolas" panose="020B0609020204030204" pitchFamily="49" charset="0"/>
              </a:rPr>
              <a:t>] if necessary</a:t>
            </a:r>
          </a:p>
          <a:p>
            <a:pPr lvl="1"/>
            <a:r>
              <a:rPr lang="en-US" b="1" dirty="0">
                <a:solidFill>
                  <a:srgbClr val="7F0055"/>
                </a:solidFill>
                <a:latin typeface="Consolas" panose="020B0609020204030204" pitchFamily="49" charset="0"/>
              </a:rPr>
              <a:t>if</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currentMinIndex</a:t>
            </a:r>
            <a:r>
              <a:rPr lang="en-US" b="1" dirty="0">
                <a:solidFill>
                  <a:srgbClr val="000000"/>
                </a:solidFill>
                <a:latin typeface="Consolas" panose="020B0609020204030204" pitchFamily="49" charset="0"/>
              </a:rPr>
              <a:t> != </a:t>
            </a:r>
            <a:r>
              <a:rPr lang="en-US" b="1" dirty="0" err="1">
                <a:solidFill>
                  <a:srgbClr val="6A3E3E"/>
                </a:solidFill>
                <a:latin typeface="Consolas" panose="020B0609020204030204" pitchFamily="49" charset="0"/>
              </a:rPr>
              <a:t>i</a:t>
            </a:r>
            <a:r>
              <a:rPr lang="en-US" b="1" dirty="0">
                <a:solidFill>
                  <a:srgbClr val="000000"/>
                </a:solidFill>
                <a:latin typeface="Consolas" panose="020B0609020204030204" pitchFamily="49" charset="0"/>
              </a:rPr>
              <a:t>) {</a:t>
            </a:r>
          </a:p>
          <a:p>
            <a:pPr lvl="2"/>
            <a:r>
              <a:rPr lang="en-US" dirty="0">
                <a:solidFill>
                  <a:srgbClr val="6A3E3E"/>
                </a:solidFill>
                <a:latin typeface="Consolas" panose="020B0609020204030204" pitchFamily="49" charset="0"/>
              </a:rPr>
              <a:t>a</a:t>
            </a:r>
            <a:r>
              <a:rPr lang="en-US" dirty="0">
                <a:solidFill>
                  <a:srgbClr val="000000"/>
                </a:solidFill>
                <a:latin typeface="Consolas" panose="020B0609020204030204" pitchFamily="49" charset="0"/>
              </a:rPr>
              <a:t>[</a:t>
            </a:r>
            <a:r>
              <a:rPr lang="en-US" dirty="0" err="1">
                <a:solidFill>
                  <a:srgbClr val="6A3E3E"/>
                </a:solidFill>
                <a:latin typeface="Consolas" panose="020B0609020204030204" pitchFamily="49" charset="0"/>
              </a:rPr>
              <a:t>currentMinIndex</a:t>
            </a:r>
            <a:r>
              <a:rPr lang="en-US" dirty="0">
                <a:solidFill>
                  <a:srgbClr val="000000"/>
                </a:solidFill>
                <a:latin typeface="Consolas" panose="020B0609020204030204" pitchFamily="49" charset="0"/>
              </a:rPr>
              <a:t>] = </a:t>
            </a:r>
            <a:r>
              <a:rPr lang="en-US" dirty="0">
                <a:solidFill>
                  <a:srgbClr val="6A3E3E"/>
                </a:solidFill>
                <a:latin typeface="Consolas" panose="020B0609020204030204" pitchFamily="49" charset="0"/>
              </a:rPr>
              <a:t>a</a:t>
            </a:r>
            <a:r>
              <a:rPr lang="en-US" dirty="0">
                <a:solidFill>
                  <a:srgbClr val="000000"/>
                </a:solidFill>
                <a:latin typeface="Consolas" panose="020B0609020204030204" pitchFamily="49" charset="0"/>
              </a:rPr>
              <a:t>[</a:t>
            </a:r>
            <a:r>
              <a:rPr lang="en-US" dirty="0" err="1">
                <a:solidFill>
                  <a:srgbClr val="6A3E3E"/>
                </a:solidFill>
                <a:latin typeface="Consolas" panose="020B0609020204030204" pitchFamily="49" charset="0"/>
              </a:rPr>
              <a:t>i</a:t>
            </a:r>
            <a:r>
              <a:rPr lang="en-US" dirty="0">
                <a:solidFill>
                  <a:srgbClr val="000000"/>
                </a:solidFill>
                <a:latin typeface="Consolas" panose="020B0609020204030204" pitchFamily="49" charset="0"/>
              </a:rPr>
              <a:t>];</a:t>
            </a:r>
          </a:p>
          <a:p>
            <a:pPr lvl="2"/>
            <a:r>
              <a:rPr lang="en-US" dirty="0">
                <a:solidFill>
                  <a:srgbClr val="6A3E3E"/>
                </a:solidFill>
                <a:latin typeface="Consolas" panose="020B0609020204030204" pitchFamily="49" charset="0"/>
              </a:rPr>
              <a:t>a</a:t>
            </a:r>
            <a:r>
              <a:rPr lang="en-US" dirty="0">
                <a:solidFill>
                  <a:srgbClr val="000000"/>
                </a:solidFill>
                <a:latin typeface="Consolas" panose="020B0609020204030204" pitchFamily="49" charset="0"/>
              </a:rPr>
              <a:t>[</a:t>
            </a:r>
            <a:r>
              <a:rPr lang="en-US" dirty="0" err="1">
                <a:solidFill>
                  <a:srgbClr val="6A3E3E"/>
                </a:solidFill>
                <a:latin typeface="Consolas" panose="020B0609020204030204" pitchFamily="49" charset="0"/>
              </a:rPr>
              <a:t>i</a:t>
            </a:r>
            <a:r>
              <a:rPr lang="en-US" dirty="0">
                <a:solidFill>
                  <a:srgbClr val="000000"/>
                </a:solidFill>
                <a:latin typeface="Consolas" panose="020B0609020204030204" pitchFamily="49" charset="0"/>
              </a:rPr>
              <a:t>] = </a:t>
            </a:r>
            <a:r>
              <a:rPr lang="en-US" dirty="0" err="1">
                <a:solidFill>
                  <a:srgbClr val="6A3E3E"/>
                </a:solidFill>
                <a:latin typeface="Consolas" panose="020B0609020204030204" pitchFamily="49" charset="0"/>
              </a:rPr>
              <a:t>currentMin</a:t>
            </a:r>
            <a:r>
              <a:rPr lang="en-US" dirty="0">
                <a:solidFill>
                  <a:srgbClr val="000000"/>
                </a:solidFill>
                <a:latin typeface="Consolas" panose="020B0609020204030204" pitchFamily="49" charset="0"/>
              </a:rPr>
              <a:t>;</a:t>
            </a:r>
          </a:p>
          <a:p>
            <a:pPr lvl="1"/>
            <a:r>
              <a:rPr lang="en-US" dirty="0">
                <a:solidFill>
                  <a:srgbClr val="000000"/>
                </a:solidFill>
                <a:latin typeface="Consolas" panose="020B0609020204030204" pitchFamily="49" charset="0"/>
              </a:rPr>
              <a:t>}</a:t>
            </a:r>
          </a:p>
          <a:p>
            <a:r>
              <a:rPr lang="en-US" dirty="0" smtClean="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for</a:t>
            </a:r>
            <a:r>
              <a:rPr lang="en-US" b="1" dirty="0">
                <a:solidFill>
                  <a:srgbClr val="000000"/>
                </a:solidFill>
                <a:latin typeface="Consolas" panose="020B0609020204030204" pitchFamily="49" charset="0"/>
              </a:rPr>
              <a:t>(</a:t>
            </a:r>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temp</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a</a:t>
            </a:r>
            <a:r>
              <a:rPr lang="en-US" b="1" dirty="0">
                <a:solidFill>
                  <a:srgbClr val="000000"/>
                </a:solidFill>
                <a:latin typeface="Consolas" panose="020B0609020204030204" pitchFamily="49" charset="0"/>
              </a:rPr>
              <a:t>) </a:t>
            </a:r>
            <a:r>
              <a:rPr lang="en-US" b="1" dirty="0" smtClean="0">
                <a:solidFill>
                  <a:srgbClr val="000000"/>
                </a:solidFill>
                <a:latin typeface="Consolas" panose="020B0609020204030204" pitchFamily="49" charset="0"/>
              </a:rPr>
              <a:t>{ </a:t>
            </a:r>
            <a:r>
              <a:rPr lang="en-US" dirty="0" smtClean="0">
                <a:solidFill>
                  <a:srgbClr val="3F7F5F"/>
                </a:solidFill>
                <a:latin typeface="Consolas" panose="020B0609020204030204" pitchFamily="49" charset="0"/>
              </a:rPr>
              <a:t>// this is </a:t>
            </a:r>
            <a:r>
              <a:rPr lang="en-US" dirty="0" err="1" smtClean="0">
                <a:solidFill>
                  <a:srgbClr val="3F7F5F"/>
                </a:solidFill>
                <a:latin typeface="Consolas" panose="020B0609020204030204" pitchFamily="49" charset="0"/>
              </a:rPr>
              <a:t>foreach</a:t>
            </a:r>
            <a:r>
              <a:rPr lang="en-US" dirty="0" smtClean="0">
                <a:solidFill>
                  <a:srgbClr val="3F7F5F"/>
                </a:solidFill>
                <a:latin typeface="Consolas" panose="020B0609020204030204" pitchFamily="49" charset="0"/>
              </a:rPr>
              <a:t> loop </a:t>
            </a:r>
            <a:endParaRPr lang="en-US" b="1"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a:t>
            </a:r>
            <a:r>
              <a:rPr lang="en-US" b="1" i="1" dirty="0">
                <a:solidFill>
                  <a:srgbClr val="000000"/>
                </a:solidFill>
                <a:latin typeface="Consolas" panose="020B0609020204030204" pitchFamily="49" charset="0"/>
              </a:rPr>
              <a:t>(</a:t>
            </a:r>
            <a:r>
              <a:rPr lang="en-US" b="1" i="1" dirty="0">
                <a:solidFill>
                  <a:srgbClr val="6A3E3E"/>
                </a:solidFill>
                <a:latin typeface="Consolas" panose="020B0609020204030204" pitchFamily="49" charset="0"/>
              </a:rPr>
              <a:t>temp</a:t>
            </a:r>
            <a:r>
              <a:rPr lang="en-US" b="1" i="1" dirty="0">
                <a:solidFill>
                  <a:srgbClr val="000000"/>
                </a:solidFill>
                <a:latin typeface="Consolas" panose="020B0609020204030204" pitchFamily="49" charset="0"/>
              </a:rPr>
              <a:t> + </a:t>
            </a:r>
            <a:r>
              <a:rPr lang="en-US" b="1" i="1" dirty="0">
                <a:solidFill>
                  <a:srgbClr val="2A00FF"/>
                </a:solidFill>
                <a:latin typeface="Consolas" panose="020B0609020204030204" pitchFamily="49" charset="0"/>
              </a:rPr>
              <a:t>", "</a:t>
            </a:r>
            <a:r>
              <a:rPr lang="en-US" b="1" i="1" dirty="0">
                <a:solidFill>
                  <a:srgbClr val="000000"/>
                </a:solidFill>
                <a:latin typeface="Consolas" panose="020B0609020204030204" pitchFamily="49" charset="0"/>
              </a:rPr>
              <a:t>);</a:t>
            </a:r>
          </a:p>
          <a:p>
            <a:r>
              <a:rPr lang="en-US" dirty="0" smtClean="0">
                <a:solidFill>
                  <a:srgbClr val="000000"/>
                </a:solidFill>
                <a:latin typeface="Consolas" panose="020B0609020204030204" pitchFamily="49" charset="0"/>
              </a:rPr>
              <a:t>}</a:t>
            </a:r>
            <a:endParaRPr lang="en-US"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911563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JAVA (Cont.)</a:t>
            </a:r>
          </a:p>
        </p:txBody>
      </p:sp>
      <p:sp>
        <p:nvSpPr>
          <p:cNvPr id="4" name="Content Placeholder 2"/>
          <p:cNvSpPr>
            <a:spLocks noGrp="1"/>
          </p:cNvSpPr>
          <p:nvPr>
            <p:ph idx="1"/>
          </p:nvPr>
        </p:nvSpPr>
        <p:spPr>
          <a:xfrm>
            <a:off x="1562100" y="3429000"/>
            <a:ext cx="10125074" cy="1828800"/>
          </a:xfrm>
          <a:prstGeom prst="roundRect">
            <a:avLst/>
          </a:prstGeom>
          <a:ln cap="sq">
            <a:solidFill>
              <a:schemeClr val="accent1">
                <a:shade val="50000"/>
              </a:schemeClr>
            </a:solidFill>
          </a:ln>
        </p:spPr>
        <p:txBody>
          <a:bodyPr>
            <a:normAutofit/>
          </a:bodyPr>
          <a:lstStyle/>
          <a:p>
            <a:pPr marL="0" indent="0" algn="just">
              <a:buNone/>
            </a:pPr>
            <a:r>
              <a:rPr lang="en-IN" sz="2200" dirty="0" smtClean="0">
                <a:solidFill>
                  <a:srgbClr val="C00000"/>
                </a:solidFill>
              </a:rPr>
              <a:t>Dynamic: </a:t>
            </a:r>
            <a:r>
              <a:rPr lang="en-US" sz="2200" dirty="0" smtClean="0"/>
              <a:t>Java has ability </a:t>
            </a:r>
            <a:r>
              <a:rPr lang="en-US" sz="2200" dirty="0"/>
              <a:t>to adapt to an evolving environment which supports dynamic memory allocation due to which memory wastage is reduced and performance of the application is increased.</a:t>
            </a:r>
            <a:endParaRPr lang="en-IN" sz="2200" dirty="0" smtClean="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1000" y="3429000"/>
            <a:ext cx="1066800" cy="10668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a:xfrm>
            <a:off x="1566861" y="1066800"/>
            <a:ext cx="10120313" cy="2133600"/>
          </a:xfrm>
          <a:prstGeom prst="roundRect">
            <a:avLst/>
          </a:prstGeom>
          <a:ln>
            <a:solidFill>
              <a:schemeClr val="accent1">
                <a:shade val="50000"/>
              </a:schemeClr>
            </a:solidFill>
          </a:ln>
        </p:spPr>
        <p:txBody>
          <a:bodyPr vert="horz" lIns="91440" tIns="45720" rIns="91440" bIns="45720" rtlCol="0">
            <a:noAutofit/>
          </a:bodyPr>
          <a:lstStyle>
            <a:lvl1pPr marL="342900" indent="-342900" algn="l" defTabSz="914400" rtl="0" eaLnBrk="1" latinLnBrk="0" hangingPunct="1">
              <a:lnSpc>
                <a:spcPct val="114000"/>
              </a:lnSpc>
              <a:spcBef>
                <a:spcPct val="20000"/>
              </a:spcBef>
              <a:buClrTx/>
              <a:buFont typeface="Wingdings" panose="05000000000000000000" pitchFamily="2" charset="2"/>
              <a:buChar char="§"/>
              <a:defRPr sz="2400" kern="1200">
                <a:solidFill>
                  <a:schemeClr val="tx1"/>
                </a:solidFill>
                <a:latin typeface="+mj-lt"/>
                <a:ea typeface="Times New Roman" panose="02020603050405020304" pitchFamily="18" charset="0"/>
                <a:cs typeface="Times New Roman" panose="02020603050405020304" pitchFamily="18" charset="0"/>
              </a:defRPr>
            </a:lvl1pPr>
            <a:lvl2pPr marL="742950" indent="-285750" algn="just" defTabSz="914400" rtl="0" eaLnBrk="1" latinLnBrk="0" hangingPunct="1">
              <a:lnSpc>
                <a:spcPct val="114000"/>
              </a:lnSpc>
              <a:spcBef>
                <a:spcPct val="20000"/>
              </a:spcBef>
              <a:buClrTx/>
              <a:buFont typeface="Arial" panose="020B0604020202020204" pitchFamily="34" charset="0"/>
              <a:buChar char="•"/>
              <a:defRPr sz="2000" kern="1200">
                <a:solidFill>
                  <a:schemeClr val="tx1"/>
                </a:solidFill>
                <a:latin typeface="+mj-lt"/>
                <a:ea typeface="Times New Roman" panose="02020603050405020304" pitchFamily="18" charset="0"/>
                <a:cs typeface="Times New Roman" panose="02020603050405020304" pitchFamily="18" charset="0"/>
              </a:defRPr>
            </a:lvl2pPr>
            <a:lvl3pPr marL="1143000" indent="-228600" algn="just" defTabSz="914400" rtl="0" eaLnBrk="1" latinLnBrk="0" hangingPunct="1">
              <a:lnSpc>
                <a:spcPct val="114000"/>
              </a:lnSpc>
              <a:spcBef>
                <a:spcPct val="20000"/>
              </a:spcBef>
              <a:buClrTx/>
              <a:buFont typeface="Arial" pitchFamily="34" charset="0"/>
              <a:buChar char="•"/>
              <a:defRPr sz="1800" kern="1200">
                <a:solidFill>
                  <a:schemeClr val="tx1"/>
                </a:solidFill>
                <a:latin typeface="+mj-lt"/>
                <a:ea typeface="Times New Roman" panose="02020603050405020304" pitchFamily="18" charset="0"/>
                <a:cs typeface="Times New Roman" panose="02020603050405020304" pitchFamily="18" charset="0"/>
              </a:defRPr>
            </a:lvl3pPr>
            <a:lvl4pPr marL="1600200" indent="-228600" algn="just" defTabSz="914400" rtl="0" eaLnBrk="1" latinLnBrk="0" hangingPunct="1">
              <a:lnSpc>
                <a:spcPct val="114000"/>
              </a:lnSpc>
              <a:spcBef>
                <a:spcPct val="20000"/>
              </a:spcBef>
              <a:buClrTx/>
              <a:buFont typeface="Arial" pitchFamily="34" charset="0"/>
              <a:buChar char="–"/>
              <a:defRPr sz="1600" kern="1200">
                <a:solidFill>
                  <a:schemeClr val="tx1"/>
                </a:solidFill>
                <a:latin typeface="+mj-lt"/>
                <a:ea typeface="Times New Roman" panose="02020603050405020304" pitchFamily="18" charset="0"/>
                <a:cs typeface="Times New Roman" panose="02020603050405020304" pitchFamily="18" charset="0"/>
              </a:defRPr>
            </a:lvl4pPr>
            <a:lvl5pPr marL="2057400" indent="-228600" algn="just" defTabSz="914400" rtl="0" eaLnBrk="1" latinLnBrk="0" hangingPunct="1">
              <a:lnSpc>
                <a:spcPct val="114000"/>
              </a:lnSpc>
              <a:spcBef>
                <a:spcPct val="20000"/>
              </a:spcBef>
              <a:buClrTx/>
              <a:buFont typeface="Arial" pitchFamily="34" charset="0"/>
              <a:buChar char="»"/>
              <a:defRPr sz="1600" kern="1200">
                <a:solidFill>
                  <a:schemeClr val="tx1"/>
                </a:solidFill>
                <a:latin typeface="+mj-lt"/>
                <a:ea typeface="Times New Roman" panose="02020603050405020304" pitchFamily="18" charset="0"/>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IN" sz="2200" dirty="0" smtClean="0">
                <a:solidFill>
                  <a:srgbClr val="C00000"/>
                </a:solidFill>
              </a:rPr>
              <a:t>Distributed: </a:t>
            </a:r>
            <a:r>
              <a:rPr lang="en-US" sz="2200" dirty="0"/>
              <a:t>Java provides a feature which helps to create distributed applications. Using Remote Method Invocation (RMI), a program can invoke a method of another program across a network and get the output. You can access files by calling the methods from any machine on the internet.</a:t>
            </a:r>
            <a:endParaRPr lang="en-IN" sz="2200" dirty="0" smtClean="0"/>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1000" y="1070956"/>
            <a:ext cx="1066800"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737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bg/>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of Java</a:t>
            </a:r>
          </a:p>
        </p:txBody>
      </p:sp>
      <p:sp>
        <p:nvSpPr>
          <p:cNvPr id="3" name="Content Placeholder 2"/>
          <p:cNvSpPr>
            <a:spLocks noGrp="1"/>
          </p:cNvSpPr>
          <p:nvPr>
            <p:ph idx="1"/>
          </p:nvPr>
        </p:nvSpPr>
        <p:spPr>
          <a:xfrm>
            <a:off x="7732130" y="758669"/>
            <a:ext cx="4462041" cy="5590565"/>
          </a:xfrm>
        </p:spPr>
        <p:txBody>
          <a:bodyPr/>
          <a:lstStyle/>
          <a:p>
            <a:r>
              <a:rPr lang="en-US" dirty="0"/>
              <a:t>Java Virtual Machine (JVM)</a:t>
            </a:r>
          </a:p>
          <a:p>
            <a:r>
              <a:rPr lang="en-US" dirty="0"/>
              <a:t>Java Runtime Environment (JRE)</a:t>
            </a:r>
          </a:p>
          <a:p>
            <a:r>
              <a:rPr lang="en-US" dirty="0"/>
              <a:t>Java Development Kit (JDK</a:t>
            </a:r>
            <a:r>
              <a:rPr lang="en-US" dirty="0" smtClean="0"/>
              <a:t>)</a:t>
            </a:r>
            <a:endParaRPr lang="en-US" dirty="0"/>
          </a:p>
        </p:txBody>
      </p:sp>
      <p:sp>
        <p:nvSpPr>
          <p:cNvPr id="4" name="Oval 3"/>
          <p:cNvSpPr/>
          <p:nvPr/>
        </p:nvSpPr>
        <p:spPr>
          <a:xfrm>
            <a:off x="131180" y="1009649"/>
            <a:ext cx="8534400" cy="5168901"/>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1121780" y="1987551"/>
            <a:ext cx="6553200" cy="3200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731380" y="2139951"/>
            <a:ext cx="1905000" cy="2667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Compiler (javac.exe)</a:t>
            </a:r>
          </a:p>
          <a:p>
            <a:pPr algn="ctr"/>
            <a:r>
              <a:rPr lang="en-US" b="1" dirty="0" smtClean="0">
                <a:solidFill>
                  <a:schemeClr val="tx1"/>
                </a:solidFill>
              </a:rPr>
              <a:t>Java Application</a:t>
            </a:r>
          </a:p>
          <a:p>
            <a:pPr algn="ctr"/>
            <a:endParaRPr lang="en-US" b="1" dirty="0" smtClean="0">
              <a:solidFill>
                <a:schemeClr val="tx1"/>
              </a:solidFill>
            </a:endParaRPr>
          </a:p>
          <a:p>
            <a:pPr algn="ctr"/>
            <a:r>
              <a:rPr lang="en-US" b="1" dirty="0" smtClean="0">
                <a:solidFill>
                  <a:schemeClr val="tx1"/>
                </a:solidFill>
              </a:rPr>
              <a:t> Launcher (java.exe), </a:t>
            </a:r>
            <a:r>
              <a:rPr lang="en-US" b="1" dirty="0" err="1" smtClean="0">
                <a:solidFill>
                  <a:schemeClr val="tx1"/>
                </a:solidFill>
              </a:rPr>
              <a:t>AppletViewer</a:t>
            </a:r>
            <a:r>
              <a:rPr lang="en-US" b="1" dirty="0" smtClean="0">
                <a:solidFill>
                  <a:schemeClr val="tx1"/>
                </a:solidFill>
              </a:rPr>
              <a:t>, etc..</a:t>
            </a:r>
            <a:r>
              <a:rPr lang="en-US" b="1" dirty="0" smtClean="0"/>
              <a:t>)</a:t>
            </a:r>
            <a:endParaRPr lang="en-US" b="1" dirty="0"/>
          </a:p>
        </p:txBody>
      </p:sp>
      <p:sp>
        <p:nvSpPr>
          <p:cNvPr id="7" name="Rectangle 6"/>
          <p:cNvSpPr/>
          <p:nvPr/>
        </p:nvSpPr>
        <p:spPr>
          <a:xfrm>
            <a:off x="4017380" y="2139951"/>
            <a:ext cx="3505200" cy="26670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4245980" y="2292351"/>
            <a:ext cx="1752600" cy="10668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Java Packages</a:t>
            </a:r>
          </a:p>
          <a:p>
            <a:pPr algn="ctr"/>
            <a:r>
              <a:rPr lang="en-US" b="1" dirty="0" smtClean="0">
                <a:solidFill>
                  <a:schemeClr val="tx1"/>
                </a:solidFill>
              </a:rPr>
              <a:t>(math, </a:t>
            </a:r>
            <a:r>
              <a:rPr lang="en-US" b="1" dirty="0" err="1" smtClean="0">
                <a:solidFill>
                  <a:schemeClr val="tx1"/>
                </a:solidFill>
              </a:rPr>
              <a:t>util</a:t>
            </a:r>
            <a:r>
              <a:rPr lang="en-US" b="1" dirty="0" smtClean="0">
                <a:solidFill>
                  <a:schemeClr val="tx1"/>
                </a:solidFill>
              </a:rPr>
              <a:t>, </a:t>
            </a:r>
            <a:r>
              <a:rPr lang="en-US" b="1" dirty="0" err="1" smtClean="0">
                <a:solidFill>
                  <a:schemeClr val="tx1"/>
                </a:solidFill>
              </a:rPr>
              <a:t>awt</a:t>
            </a:r>
            <a:r>
              <a:rPr lang="en-US" b="1" dirty="0" smtClean="0">
                <a:solidFill>
                  <a:schemeClr val="tx1"/>
                </a:solidFill>
              </a:rPr>
              <a:t> etc…)</a:t>
            </a:r>
            <a:endParaRPr lang="en-US" b="1" dirty="0">
              <a:solidFill>
                <a:schemeClr val="tx1"/>
              </a:solidFill>
            </a:endParaRPr>
          </a:p>
        </p:txBody>
      </p:sp>
      <p:sp>
        <p:nvSpPr>
          <p:cNvPr id="9" name="Rounded Rectangle 8"/>
          <p:cNvSpPr/>
          <p:nvPr/>
        </p:nvSpPr>
        <p:spPr>
          <a:xfrm>
            <a:off x="4245980" y="3587751"/>
            <a:ext cx="1752600" cy="10668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Runtime Libraries </a:t>
            </a:r>
            <a:endParaRPr lang="en-US" b="1" dirty="0">
              <a:solidFill>
                <a:schemeClr val="tx1"/>
              </a:solidFill>
            </a:endParaRPr>
          </a:p>
        </p:txBody>
      </p:sp>
      <p:sp>
        <p:nvSpPr>
          <p:cNvPr id="10" name="Oval 9"/>
          <p:cNvSpPr/>
          <p:nvPr/>
        </p:nvSpPr>
        <p:spPr>
          <a:xfrm>
            <a:off x="6227180" y="2292351"/>
            <a:ext cx="1143000" cy="1219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JVM</a:t>
            </a:r>
            <a:endParaRPr lang="en-US" b="1" dirty="0">
              <a:solidFill>
                <a:schemeClr val="tx1"/>
              </a:solidFill>
            </a:endParaRPr>
          </a:p>
        </p:txBody>
      </p:sp>
      <p:sp>
        <p:nvSpPr>
          <p:cNvPr id="11" name="TextBox 10"/>
          <p:cNvSpPr txBox="1"/>
          <p:nvPr/>
        </p:nvSpPr>
        <p:spPr>
          <a:xfrm>
            <a:off x="1655180" y="4806951"/>
            <a:ext cx="2057400" cy="369332"/>
          </a:xfrm>
          <a:prstGeom prst="rect">
            <a:avLst/>
          </a:prstGeom>
          <a:noFill/>
        </p:spPr>
        <p:txBody>
          <a:bodyPr wrap="square" rtlCol="0">
            <a:spAutoFit/>
          </a:bodyPr>
          <a:lstStyle/>
          <a:p>
            <a:r>
              <a:rPr lang="en-US" b="1" dirty="0" smtClean="0"/>
              <a:t>Development tools</a:t>
            </a:r>
            <a:endParaRPr lang="en-US" b="1" dirty="0"/>
          </a:p>
        </p:txBody>
      </p:sp>
      <p:sp>
        <p:nvSpPr>
          <p:cNvPr id="12" name="TextBox 11"/>
          <p:cNvSpPr txBox="1"/>
          <p:nvPr/>
        </p:nvSpPr>
        <p:spPr>
          <a:xfrm>
            <a:off x="5388980" y="4806951"/>
            <a:ext cx="933450" cy="369332"/>
          </a:xfrm>
          <a:prstGeom prst="rect">
            <a:avLst/>
          </a:prstGeom>
          <a:noFill/>
        </p:spPr>
        <p:txBody>
          <a:bodyPr wrap="square" rtlCol="0">
            <a:spAutoFit/>
          </a:bodyPr>
          <a:lstStyle/>
          <a:p>
            <a:r>
              <a:rPr lang="en-US" b="1" dirty="0" smtClean="0"/>
              <a:t>JRE</a:t>
            </a:r>
            <a:endParaRPr lang="en-US" b="1" dirty="0"/>
          </a:p>
        </p:txBody>
      </p:sp>
      <p:sp>
        <p:nvSpPr>
          <p:cNvPr id="13" name="TextBox 12"/>
          <p:cNvSpPr txBox="1"/>
          <p:nvPr/>
        </p:nvSpPr>
        <p:spPr>
          <a:xfrm>
            <a:off x="4093580" y="1149351"/>
            <a:ext cx="838200" cy="369332"/>
          </a:xfrm>
          <a:prstGeom prst="rect">
            <a:avLst/>
          </a:prstGeom>
          <a:noFill/>
        </p:spPr>
        <p:txBody>
          <a:bodyPr wrap="square" rtlCol="0">
            <a:spAutoFit/>
          </a:bodyPr>
          <a:lstStyle/>
          <a:p>
            <a:r>
              <a:rPr lang="en-US" b="1" dirty="0" smtClean="0"/>
              <a:t>JDK</a:t>
            </a:r>
            <a:endParaRPr lang="en-US" b="1" dirty="0"/>
          </a:p>
        </p:txBody>
      </p:sp>
    </p:spTree>
    <p:extLst>
      <p:ext uri="{BB962C8B-B14F-4D97-AF65-F5344CB8AC3E}">
        <p14:creationId xmlns:p14="http://schemas.microsoft.com/office/powerpoint/2010/main" val="2307002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childTnLst>
                                </p:cTn>
                              </p:par>
                              <p:par>
                                <p:cTn id="12" presetID="22" presetClass="entr" presetSubtype="4"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down)">
                                      <p:cBhvr>
                                        <p:cTn id="14" dur="500"/>
                                        <p:tgtEl>
                                          <p:spTgt spid="13"/>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00"/>
                                        <p:tgtEl>
                                          <p:spTgt spid="11"/>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childTnLst>
                                </p:cTn>
                              </p:par>
                              <p:par>
                                <p:cTn id="28" presetID="22" presetClass="entr" presetSubtype="4"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down)">
                                      <p:cBhvr>
                                        <p:cTn id="30" dur="500"/>
                                        <p:tgtEl>
                                          <p:spTgt spid="12"/>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down)">
                                      <p:cBhvr>
                                        <p:cTn id="33" dur="500"/>
                                        <p:tgtEl>
                                          <p:spTgt spid="7"/>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down)">
                                      <p:cBhvr>
                                        <p:cTn id="36" dur="500"/>
                                        <p:tgtEl>
                                          <p:spTgt spid="8"/>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
                                            <p:txEl>
                                              <p:pRg st="0" end="0"/>
                                            </p:txEl>
                                          </p:spTgt>
                                        </p:tgtEl>
                                        <p:attrNameLst>
                                          <p:attrName>style.visibility</p:attrName>
                                        </p:attrNameLst>
                                      </p:cBhvr>
                                      <p:to>
                                        <p:strVal val="visible"/>
                                      </p:to>
                                    </p:set>
                                  </p:childTnLst>
                                </p:cTn>
                              </p:par>
                              <p:par>
                                <p:cTn id="44" presetID="22" presetClass="entr" presetSubtype="4"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down)">
                                      <p:cBhvr>
                                        <p:cTn id="4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animBg="1"/>
      <p:bldP spid="5" grpId="0" uiExpand="1" animBg="1"/>
      <p:bldP spid="6" grpId="0" uiExpand="1" animBg="1"/>
      <p:bldP spid="7" grpId="0" animBg="1"/>
      <p:bldP spid="8" grpId="0" animBg="1"/>
      <p:bldP spid="9" grpId="0" animBg="1"/>
      <p:bldP spid="10" grpId="0" animBg="1"/>
      <p:bldP spid="11" grpId="0" uiExpand="1"/>
      <p:bldP spid="12" grpId="0" uiExpand="1"/>
      <p:bldP spid="13" grpId="0" uiExpan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 Development Kit (JDK)</a:t>
            </a:r>
            <a:endParaRPr lang="en-US" dirty="0"/>
          </a:p>
        </p:txBody>
      </p:sp>
      <p:sp>
        <p:nvSpPr>
          <p:cNvPr id="3" name="Content Placeholder 2"/>
          <p:cNvSpPr>
            <a:spLocks noGrp="1"/>
          </p:cNvSpPr>
          <p:nvPr>
            <p:ph idx="1"/>
          </p:nvPr>
        </p:nvSpPr>
        <p:spPr/>
        <p:txBody>
          <a:bodyPr/>
          <a:lstStyle/>
          <a:p>
            <a:r>
              <a:rPr lang="en-US" dirty="0"/>
              <a:t>JDK contains tools needed ,</a:t>
            </a:r>
          </a:p>
          <a:p>
            <a:pPr lvl="1"/>
            <a:r>
              <a:rPr lang="en-US" dirty="0"/>
              <a:t>To develop the Java programs and </a:t>
            </a:r>
          </a:p>
          <a:p>
            <a:pPr lvl="1"/>
            <a:r>
              <a:rPr lang="en-US" dirty="0"/>
              <a:t>JRE to run the programs. </a:t>
            </a:r>
          </a:p>
          <a:p>
            <a:r>
              <a:rPr lang="en-US" dirty="0"/>
              <a:t>The tools include </a:t>
            </a:r>
          </a:p>
          <a:p>
            <a:pPr lvl="1"/>
            <a:r>
              <a:rPr lang="en-US" dirty="0"/>
              <a:t>compiler (javac.exe), </a:t>
            </a:r>
          </a:p>
          <a:p>
            <a:pPr lvl="1"/>
            <a:r>
              <a:rPr lang="en-US" dirty="0"/>
              <a:t>Java application launcher (java.exe), </a:t>
            </a:r>
          </a:p>
          <a:p>
            <a:pPr lvl="1"/>
            <a:r>
              <a:rPr lang="en-US" dirty="0" err="1"/>
              <a:t>Appletviewer</a:t>
            </a:r>
            <a:r>
              <a:rPr lang="en-US" dirty="0"/>
              <a:t>, etc… </a:t>
            </a:r>
          </a:p>
          <a:p>
            <a:r>
              <a:rPr lang="en-US" dirty="0"/>
              <a:t>Java application launcher (</a:t>
            </a:r>
            <a:r>
              <a:rPr lang="en-US" dirty="0" smtClean="0"/>
              <a:t>java.exe) opens </a:t>
            </a:r>
            <a:r>
              <a:rPr lang="en-US" dirty="0"/>
              <a:t>a JRE, loads the class, and invokes its main method. </a:t>
            </a:r>
          </a:p>
          <a:p>
            <a:endParaRPr lang="en-US" dirty="0"/>
          </a:p>
        </p:txBody>
      </p:sp>
    </p:spTree>
    <p:extLst>
      <p:ext uri="{BB962C8B-B14F-4D97-AF65-F5344CB8AC3E}">
        <p14:creationId xmlns:p14="http://schemas.microsoft.com/office/powerpoint/2010/main" val="1873060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5193</TotalTime>
  <Words>4363</Words>
  <Application>Microsoft Office PowerPoint</Application>
  <PresentationFormat>Widescreen</PresentationFormat>
  <Paragraphs>920</Paragraphs>
  <Slides>60</Slides>
  <Notes>0</Notes>
  <HiddenSlides>0</HiddenSlides>
  <MMClips>2</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60</vt:i4>
      </vt:variant>
    </vt:vector>
  </HeadingPairs>
  <TitlesOfParts>
    <vt:vector size="75" baseType="lpstr">
      <vt:lpstr>Calibri</vt:lpstr>
      <vt:lpstr>Roboto Condensed</vt:lpstr>
      <vt:lpstr>Times New Roman</vt:lpstr>
      <vt:lpstr>Wingdings 3</vt:lpstr>
      <vt:lpstr>Wingdings</vt:lpstr>
      <vt:lpstr>Wingdings 2</vt:lpstr>
      <vt:lpstr>Courier New</vt:lpstr>
      <vt:lpstr>Mongolian Baiti</vt:lpstr>
      <vt:lpstr>Open Sans Semibold</vt:lpstr>
      <vt:lpstr>Roboto Condensed Light</vt:lpstr>
      <vt:lpstr>Consolas</vt:lpstr>
      <vt:lpstr>Segoe UI Black</vt:lpstr>
      <vt:lpstr>Cambria</vt:lpstr>
      <vt:lpstr>Arial</vt:lpstr>
      <vt:lpstr>Office Theme</vt:lpstr>
      <vt:lpstr>Unit-01  Introduction to JAVA</vt:lpstr>
      <vt:lpstr>PowerPoint Presentation</vt:lpstr>
      <vt:lpstr>PowerPoint Presentation</vt:lpstr>
      <vt:lpstr>JAVA</vt:lpstr>
      <vt:lpstr>Features of JAVA</vt:lpstr>
      <vt:lpstr>Features of JAVA (Cont.)</vt:lpstr>
      <vt:lpstr>Features of JAVA (Cont.)</vt:lpstr>
      <vt:lpstr>Components of Java</vt:lpstr>
      <vt:lpstr>Java Development Kit (JDK)</vt:lpstr>
      <vt:lpstr>Java Runtime Environment (JRE)</vt:lpstr>
      <vt:lpstr>Java Virtual Machine (JVM)</vt:lpstr>
      <vt:lpstr>How Java become Platform Independent?</vt:lpstr>
      <vt:lpstr>Installing JDK</vt:lpstr>
      <vt:lpstr>Setting Path Variable</vt:lpstr>
      <vt:lpstr>Hello World Java Program</vt:lpstr>
      <vt:lpstr>How to execute Java Program?</vt:lpstr>
      <vt:lpstr>How to execute Java Program?</vt:lpstr>
      <vt:lpstr>Identifiers</vt:lpstr>
      <vt:lpstr>Data Types</vt:lpstr>
      <vt:lpstr>Primitive Data Types</vt:lpstr>
      <vt:lpstr>Escape Sequences</vt:lpstr>
      <vt:lpstr>Type Casting</vt:lpstr>
      <vt:lpstr>Automatic Type Casting</vt:lpstr>
      <vt:lpstr>Casting Incompatible Types</vt:lpstr>
      <vt:lpstr>Operators</vt:lpstr>
      <vt:lpstr>Arithmetic Operator</vt:lpstr>
      <vt:lpstr>Relational Operators</vt:lpstr>
      <vt:lpstr>Bitwise Operators</vt:lpstr>
      <vt:lpstr>Logical Operators </vt:lpstr>
      <vt:lpstr>Assignment Operators</vt:lpstr>
      <vt:lpstr>Conditional Operator (Ternary)</vt:lpstr>
      <vt:lpstr>Operator Precedence &amp; Associativity</vt:lpstr>
      <vt:lpstr>Precedence of Java Operators</vt:lpstr>
      <vt:lpstr>Control Statements</vt:lpstr>
      <vt:lpstr>if statement</vt:lpstr>
      <vt:lpstr>if-else statement</vt:lpstr>
      <vt:lpstr>if-else statement</vt:lpstr>
      <vt:lpstr>Nested If statement</vt:lpstr>
      <vt:lpstr>switch statement</vt:lpstr>
      <vt:lpstr>Programs to perform (Conditional Statements)</vt:lpstr>
      <vt:lpstr>Looping Statement</vt:lpstr>
      <vt:lpstr>While Loop</vt:lpstr>
      <vt:lpstr>Do-while Loop</vt:lpstr>
      <vt:lpstr>For Loop</vt:lpstr>
      <vt:lpstr>Nested Loop</vt:lpstr>
      <vt:lpstr>Programs to perform (Looping Statements)</vt:lpstr>
      <vt:lpstr>Break statement</vt:lpstr>
      <vt:lpstr>Continue statement</vt:lpstr>
      <vt:lpstr>Array</vt:lpstr>
      <vt:lpstr>One-Dimensional Array</vt:lpstr>
      <vt:lpstr>Example (Array)</vt:lpstr>
      <vt:lpstr>Multi-Dimensional Array</vt:lpstr>
      <vt:lpstr>Multi-Dimensional Array (Example)</vt:lpstr>
      <vt:lpstr>Multi-Dimensional Array (Cont.)</vt:lpstr>
      <vt:lpstr>Searching in Array</vt:lpstr>
      <vt:lpstr>Linear Search</vt:lpstr>
      <vt:lpstr>Binary Search (Animation)</vt:lpstr>
      <vt:lpstr>Binary Search</vt:lpstr>
      <vt:lpstr>Sorting Array</vt:lpstr>
      <vt:lpstr>Selection Sort (Example)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Microsoft account</cp:lastModifiedBy>
  <cp:revision>763</cp:revision>
  <dcterms:created xsi:type="dcterms:W3CDTF">2020-05-01T05:09:15Z</dcterms:created>
  <dcterms:modified xsi:type="dcterms:W3CDTF">2023-01-23T07:56:08Z</dcterms:modified>
</cp:coreProperties>
</file>